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4"/>
  </p:sldMasterIdLst>
  <p:notesMasterIdLst>
    <p:notesMasterId r:id="rId99"/>
  </p:notesMasterIdLst>
  <p:sldIdLst>
    <p:sldId id="256" r:id="rId5"/>
    <p:sldId id="257" r:id="rId6"/>
    <p:sldId id="258" r:id="rId7"/>
    <p:sldId id="447" r:id="rId8"/>
    <p:sldId id="316" r:id="rId9"/>
    <p:sldId id="326" r:id="rId10"/>
    <p:sldId id="327" r:id="rId11"/>
    <p:sldId id="376" r:id="rId12"/>
    <p:sldId id="377" r:id="rId13"/>
    <p:sldId id="317" r:id="rId14"/>
    <p:sldId id="318" r:id="rId15"/>
    <p:sldId id="319" r:id="rId16"/>
    <p:sldId id="320" r:id="rId17"/>
    <p:sldId id="321" r:id="rId18"/>
    <p:sldId id="324" r:id="rId19"/>
    <p:sldId id="322" r:id="rId20"/>
    <p:sldId id="323" r:id="rId21"/>
    <p:sldId id="325" r:id="rId22"/>
    <p:sldId id="328" r:id="rId23"/>
    <p:sldId id="375" r:id="rId24"/>
    <p:sldId id="329" r:id="rId25"/>
    <p:sldId id="333" r:id="rId26"/>
    <p:sldId id="378" r:id="rId27"/>
    <p:sldId id="446" r:id="rId28"/>
    <p:sldId id="385" r:id="rId29"/>
    <p:sldId id="386" r:id="rId30"/>
    <p:sldId id="387" r:id="rId31"/>
    <p:sldId id="388" r:id="rId32"/>
    <p:sldId id="389" r:id="rId33"/>
    <p:sldId id="449" r:id="rId34"/>
    <p:sldId id="450" r:id="rId35"/>
    <p:sldId id="448" r:id="rId36"/>
    <p:sldId id="451" r:id="rId37"/>
    <p:sldId id="452" r:id="rId38"/>
    <p:sldId id="390" r:id="rId39"/>
    <p:sldId id="379" r:id="rId40"/>
    <p:sldId id="338" r:id="rId41"/>
    <p:sldId id="339" r:id="rId42"/>
    <p:sldId id="380" r:id="rId43"/>
    <p:sldId id="335" r:id="rId44"/>
    <p:sldId id="342" r:id="rId45"/>
    <p:sldId id="381" r:id="rId46"/>
    <p:sldId id="382" r:id="rId47"/>
    <p:sldId id="383" r:id="rId48"/>
    <p:sldId id="347" r:id="rId49"/>
    <p:sldId id="384" r:id="rId50"/>
    <p:sldId id="348" r:id="rId51"/>
    <p:sldId id="349" r:id="rId52"/>
    <p:sldId id="350" r:id="rId53"/>
    <p:sldId id="391" r:id="rId54"/>
    <p:sldId id="392" r:id="rId55"/>
    <p:sldId id="351" r:id="rId56"/>
    <p:sldId id="393" r:id="rId57"/>
    <p:sldId id="394" r:id="rId58"/>
    <p:sldId id="395" r:id="rId59"/>
    <p:sldId id="396" r:id="rId60"/>
    <p:sldId id="397" r:id="rId61"/>
    <p:sldId id="346" r:id="rId62"/>
    <p:sldId id="398" r:id="rId63"/>
    <p:sldId id="399" r:id="rId64"/>
    <p:sldId id="400" r:id="rId65"/>
    <p:sldId id="401" r:id="rId66"/>
    <p:sldId id="352" r:id="rId67"/>
    <p:sldId id="402" r:id="rId68"/>
    <p:sldId id="403" r:id="rId69"/>
    <p:sldId id="404" r:id="rId70"/>
    <p:sldId id="357" r:id="rId71"/>
    <p:sldId id="360" r:id="rId72"/>
    <p:sldId id="405" r:id="rId73"/>
    <p:sldId id="361" r:id="rId74"/>
    <p:sldId id="362" r:id="rId75"/>
    <p:sldId id="406" r:id="rId76"/>
    <p:sldId id="407" r:id="rId77"/>
    <p:sldId id="408" r:id="rId78"/>
    <p:sldId id="409" r:id="rId79"/>
    <p:sldId id="410" r:id="rId80"/>
    <p:sldId id="411" r:id="rId81"/>
    <p:sldId id="412" r:id="rId82"/>
    <p:sldId id="453" r:id="rId83"/>
    <p:sldId id="414" r:id="rId84"/>
    <p:sldId id="454" r:id="rId85"/>
    <p:sldId id="455" r:id="rId86"/>
    <p:sldId id="415" r:id="rId87"/>
    <p:sldId id="427" r:id="rId88"/>
    <p:sldId id="426" r:id="rId89"/>
    <p:sldId id="428" r:id="rId90"/>
    <p:sldId id="430" r:id="rId91"/>
    <p:sldId id="416" r:id="rId92"/>
    <p:sldId id="420" r:id="rId93"/>
    <p:sldId id="433" r:id="rId94"/>
    <p:sldId id="434" r:id="rId95"/>
    <p:sldId id="435" r:id="rId96"/>
    <p:sldId id="441" r:id="rId97"/>
    <p:sldId id="442" r:id="rId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19" autoAdjust="0"/>
    <p:restoredTop sz="94660"/>
  </p:normalViewPr>
  <p:slideViewPr>
    <p:cSldViewPr snapToGrid="0">
      <p:cViewPr varScale="1">
        <p:scale>
          <a:sx n="74" d="100"/>
          <a:sy n="74" d="100"/>
        </p:scale>
        <p:origin x="84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LEUNG" userId="09507447-942e-4505-be83-95da9c0cde06" providerId="ADAL" clId="{E696AF8D-71C3-42DA-8139-8A6196F7D261}"/>
    <pc:docChg chg="undo custSel addSld delSld modSld sldOrd">
      <pc:chgData name="Andrew LEUNG" userId="09507447-942e-4505-be83-95da9c0cde06" providerId="ADAL" clId="{E696AF8D-71C3-42DA-8139-8A6196F7D261}" dt="2021-10-06T11:20:20.118" v="1908" actId="27636"/>
      <pc:docMkLst>
        <pc:docMk/>
      </pc:docMkLst>
      <pc:sldChg chg="modSp mod">
        <pc:chgData name="Andrew LEUNG" userId="09507447-942e-4505-be83-95da9c0cde06" providerId="ADAL" clId="{E696AF8D-71C3-42DA-8139-8A6196F7D261}" dt="2021-10-06T11:20:20.118" v="1908" actId="27636"/>
        <pc:sldMkLst>
          <pc:docMk/>
          <pc:sldMk cId="139549170" sldId="257"/>
        </pc:sldMkLst>
        <pc:spChg chg="mod">
          <ac:chgData name="Andrew LEUNG" userId="09507447-942e-4505-be83-95da9c0cde06" providerId="ADAL" clId="{E696AF8D-71C3-42DA-8139-8A6196F7D261}" dt="2021-10-06T11:20:20.118" v="1908" actId="27636"/>
          <ac:spMkLst>
            <pc:docMk/>
            <pc:sldMk cId="139549170" sldId="257"/>
            <ac:spMk id="3" creationId="{00000000-0000-0000-0000-000000000000}"/>
          </ac:spMkLst>
        </pc:spChg>
      </pc:sldChg>
      <pc:sldChg chg="modSp mod">
        <pc:chgData name="Andrew LEUNG" userId="09507447-942e-4505-be83-95da9c0cde06" providerId="ADAL" clId="{E696AF8D-71C3-42DA-8139-8A6196F7D261}" dt="2021-09-24T09:34:48.931" v="860" actId="1076"/>
        <pc:sldMkLst>
          <pc:docMk/>
          <pc:sldMk cId="614051950" sldId="335"/>
        </pc:sldMkLst>
        <pc:picChg chg="mod">
          <ac:chgData name="Andrew LEUNG" userId="09507447-942e-4505-be83-95da9c0cde06" providerId="ADAL" clId="{E696AF8D-71C3-42DA-8139-8A6196F7D261}" dt="2021-09-24T09:34:48.931" v="860" actId="1076"/>
          <ac:picMkLst>
            <pc:docMk/>
            <pc:sldMk cId="614051950" sldId="335"/>
            <ac:picMk id="5" creationId="{00000000-0000-0000-0000-000000000000}"/>
          </ac:picMkLst>
        </pc:picChg>
      </pc:sldChg>
      <pc:sldChg chg="modSp">
        <pc:chgData name="Andrew LEUNG" userId="09507447-942e-4505-be83-95da9c0cde06" providerId="ADAL" clId="{E696AF8D-71C3-42DA-8139-8A6196F7D261}" dt="2021-09-24T09:28:48.142" v="742" actId="113"/>
        <pc:sldMkLst>
          <pc:docMk/>
          <pc:sldMk cId="2143929416" sldId="338"/>
        </pc:sldMkLst>
        <pc:spChg chg="mod">
          <ac:chgData name="Andrew LEUNG" userId="09507447-942e-4505-be83-95da9c0cde06" providerId="ADAL" clId="{E696AF8D-71C3-42DA-8139-8A6196F7D261}" dt="2021-09-24T09:28:48.142" v="742" actId="113"/>
          <ac:spMkLst>
            <pc:docMk/>
            <pc:sldMk cId="2143929416" sldId="338"/>
            <ac:spMk id="3" creationId="{00000000-0000-0000-0000-000000000000}"/>
          </ac:spMkLst>
        </pc:spChg>
      </pc:sldChg>
      <pc:sldChg chg="modSp mod">
        <pc:chgData name="Andrew LEUNG" userId="09507447-942e-4505-be83-95da9c0cde06" providerId="ADAL" clId="{E696AF8D-71C3-42DA-8139-8A6196F7D261}" dt="2021-09-24T09:39:07.651" v="870" actId="20577"/>
        <pc:sldMkLst>
          <pc:docMk/>
          <pc:sldMk cId="1852257573" sldId="346"/>
        </pc:sldMkLst>
        <pc:spChg chg="mod">
          <ac:chgData name="Andrew LEUNG" userId="09507447-942e-4505-be83-95da9c0cde06" providerId="ADAL" clId="{E696AF8D-71C3-42DA-8139-8A6196F7D261}" dt="2021-09-24T09:39:07.651" v="870" actId="20577"/>
          <ac:spMkLst>
            <pc:docMk/>
            <pc:sldMk cId="1852257573" sldId="346"/>
            <ac:spMk id="3" creationId="{00000000-0000-0000-0000-000000000000}"/>
          </ac:spMkLst>
        </pc:spChg>
      </pc:sldChg>
      <pc:sldChg chg="modSp mod">
        <pc:chgData name="Andrew LEUNG" userId="09507447-942e-4505-be83-95da9c0cde06" providerId="ADAL" clId="{E696AF8D-71C3-42DA-8139-8A6196F7D261}" dt="2021-09-24T09:32:51.128" v="855" actId="20577"/>
        <pc:sldMkLst>
          <pc:docMk/>
          <pc:sldMk cId="2625376869" sldId="380"/>
        </pc:sldMkLst>
        <pc:spChg chg="mod">
          <ac:chgData name="Andrew LEUNG" userId="09507447-942e-4505-be83-95da9c0cde06" providerId="ADAL" clId="{E696AF8D-71C3-42DA-8139-8A6196F7D261}" dt="2021-09-24T09:32:51.128" v="855" actId="20577"/>
          <ac:spMkLst>
            <pc:docMk/>
            <pc:sldMk cId="2625376869" sldId="380"/>
            <ac:spMk id="3" creationId="{00000000-0000-0000-0000-000000000000}"/>
          </ac:spMkLst>
        </pc:spChg>
        <pc:picChg chg="mod">
          <ac:chgData name="Andrew LEUNG" userId="09507447-942e-4505-be83-95da9c0cde06" providerId="ADAL" clId="{E696AF8D-71C3-42DA-8139-8A6196F7D261}" dt="2021-09-24T09:30:28.918" v="761" actId="1076"/>
          <ac:picMkLst>
            <pc:docMk/>
            <pc:sldMk cId="2625376869" sldId="380"/>
            <ac:picMk id="5" creationId="{00000000-0000-0000-0000-000000000000}"/>
          </ac:picMkLst>
        </pc:picChg>
      </pc:sldChg>
      <pc:sldChg chg="modSp mod">
        <pc:chgData name="Andrew LEUNG" userId="09507447-942e-4505-be83-95da9c0cde06" providerId="ADAL" clId="{E696AF8D-71C3-42DA-8139-8A6196F7D261}" dt="2021-09-24T09:39:21.304" v="879" actId="20577"/>
        <pc:sldMkLst>
          <pc:docMk/>
          <pc:sldMk cId="1521635810" sldId="398"/>
        </pc:sldMkLst>
        <pc:spChg chg="mod">
          <ac:chgData name="Andrew LEUNG" userId="09507447-942e-4505-be83-95da9c0cde06" providerId="ADAL" clId="{E696AF8D-71C3-42DA-8139-8A6196F7D261}" dt="2021-09-24T09:39:21.304" v="879" actId="20577"/>
          <ac:spMkLst>
            <pc:docMk/>
            <pc:sldMk cId="1521635810" sldId="398"/>
            <ac:spMk id="3" creationId="{00000000-0000-0000-0000-000000000000}"/>
          </ac:spMkLst>
        </pc:spChg>
      </pc:sldChg>
      <pc:sldChg chg="modSp mod">
        <pc:chgData name="Andrew LEUNG" userId="09507447-942e-4505-be83-95da9c0cde06" providerId="ADAL" clId="{E696AF8D-71C3-42DA-8139-8A6196F7D261}" dt="2021-09-24T09:45:45.375" v="1051" actId="20577"/>
        <pc:sldMkLst>
          <pc:docMk/>
          <pc:sldMk cId="243062142" sldId="412"/>
        </pc:sldMkLst>
        <pc:spChg chg="mod">
          <ac:chgData name="Andrew LEUNG" userId="09507447-942e-4505-be83-95da9c0cde06" providerId="ADAL" clId="{E696AF8D-71C3-42DA-8139-8A6196F7D261}" dt="2021-09-24T09:45:45.375" v="1051" actId="20577"/>
          <ac:spMkLst>
            <pc:docMk/>
            <pc:sldMk cId="243062142" sldId="412"/>
            <ac:spMk id="3" creationId="{00000000-0000-0000-0000-000000000000}"/>
          </ac:spMkLst>
        </pc:spChg>
      </pc:sldChg>
      <pc:sldChg chg="addSp delSp modSp mod ord">
        <pc:chgData name="Andrew LEUNG" userId="09507447-942e-4505-be83-95da9c0cde06" providerId="ADAL" clId="{E696AF8D-71C3-42DA-8139-8A6196F7D261}" dt="2021-09-24T10:04:31.742" v="1335" actId="113"/>
        <pc:sldMkLst>
          <pc:docMk/>
          <pc:sldMk cId="3896312617" sldId="414"/>
        </pc:sldMkLst>
        <pc:spChg chg="del mod">
          <ac:chgData name="Andrew LEUNG" userId="09507447-942e-4505-be83-95da9c0cde06" providerId="ADAL" clId="{E696AF8D-71C3-42DA-8139-8A6196F7D261}" dt="2021-09-24T09:47:36.571" v="1053"/>
          <ac:spMkLst>
            <pc:docMk/>
            <pc:sldMk cId="3896312617" sldId="414"/>
            <ac:spMk id="3" creationId="{00000000-0000-0000-0000-000000000000}"/>
          </ac:spMkLst>
        </pc:spChg>
        <pc:spChg chg="add mod">
          <ac:chgData name="Andrew LEUNG" userId="09507447-942e-4505-be83-95da9c0cde06" providerId="ADAL" clId="{E696AF8D-71C3-42DA-8139-8A6196F7D261}" dt="2021-09-24T10:04:31.742" v="1335" actId="113"/>
          <ac:spMkLst>
            <pc:docMk/>
            <pc:sldMk cId="3896312617" sldId="414"/>
            <ac:spMk id="6" creationId="{661EC29B-743E-4CF9-BBBD-B748FD929D4B}"/>
          </ac:spMkLst>
        </pc:spChg>
        <pc:picChg chg="add mod">
          <ac:chgData name="Andrew LEUNG" userId="09507447-942e-4505-be83-95da9c0cde06" providerId="ADAL" clId="{E696AF8D-71C3-42DA-8139-8A6196F7D261}" dt="2021-09-24T09:49:07.362" v="1059" actId="1076"/>
          <ac:picMkLst>
            <pc:docMk/>
            <pc:sldMk cId="3896312617" sldId="414"/>
            <ac:picMk id="5" creationId="{6059E2F7-3337-4E4E-BC4B-6D248AF890E1}"/>
          </ac:picMkLst>
        </pc:picChg>
      </pc:sldChg>
      <pc:sldChg chg="del">
        <pc:chgData name="Andrew LEUNG" userId="09507447-942e-4505-be83-95da9c0cde06" providerId="ADAL" clId="{E696AF8D-71C3-42DA-8139-8A6196F7D261}" dt="2021-09-24T11:48:18.166" v="1905" actId="47"/>
        <pc:sldMkLst>
          <pc:docMk/>
          <pc:sldMk cId="3661595952" sldId="417"/>
        </pc:sldMkLst>
      </pc:sldChg>
      <pc:sldChg chg="del">
        <pc:chgData name="Andrew LEUNG" userId="09507447-942e-4505-be83-95da9c0cde06" providerId="ADAL" clId="{E696AF8D-71C3-42DA-8139-8A6196F7D261}" dt="2021-09-24T11:47:59.683" v="1904" actId="47"/>
        <pc:sldMkLst>
          <pc:docMk/>
          <pc:sldMk cId="1507704544" sldId="418"/>
        </pc:sldMkLst>
      </pc:sldChg>
      <pc:sldChg chg="del">
        <pc:chgData name="Andrew LEUNG" userId="09507447-942e-4505-be83-95da9c0cde06" providerId="ADAL" clId="{E696AF8D-71C3-42DA-8139-8A6196F7D261}" dt="2021-09-24T11:48:27.559" v="1906" actId="47"/>
        <pc:sldMkLst>
          <pc:docMk/>
          <pc:sldMk cId="4119660955" sldId="419"/>
        </pc:sldMkLst>
      </pc:sldChg>
      <pc:sldChg chg="del">
        <pc:chgData name="Andrew LEUNG" userId="09507447-942e-4505-be83-95da9c0cde06" providerId="ADAL" clId="{E696AF8D-71C3-42DA-8139-8A6196F7D261}" dt="2021-09-24T11:47:59.683" v="1904" actId="47"/>
        <pc:sldMkLst>
          <pc:docMk/>
          <pc:sldMk cId="2752117871" sldId="431"/>
        </pc:sldMkLst>
      </pc:sldChg>
      <pc:sldChg chg="del">
        <pc:chgData name="Andrew LEUNG" userId="09507447-942e-4505-be83-95da9c0cde06" providerId="ADAL" clId="{E696AF8D-71C3-42DA-8139-8A6196F7D261}" dt="2021-09-24T11:47:59.683" v="1904" actId="47"/>
        <pc:sldMkLst>
          <pc:docMk/>
          <pc:sldMk cId="3061350568" sldId="432"/>
        </pc:sldMkLst>
      </pc:sldChg>
      <pc:sldChg chg="modSp add mod">
        <pc:chgData name="Andrew LEUNG" userId="09507447-942e-4505-be83-95da9c0cde06" providerId="ADAL" clId="{E696AF8D-71C3-42DA-8139-8A6196F7D261}" dt="2021-09-24T09:18:50.488" v="607" actId="20577"/>
        <pc:sldMkLst>
          <pc:docMk/>
          <pc:sldMk cId="2638356229" sldId="448"/>
        </pc:sldMkLst>
        <pc:spChg chg="mod">
          <ac:chgData name="Andrew LEUNG" userId="09507447-942e-4505-be83-95da9c0cde06" providerId="ADAL" clId="{E696AF8D-71C3-42DA-8139-8A6196F7D261}" dt="2021-09-24T07:44:23.709" v="57" actId="20577"/>
          <ac:spMkLst>
            <pc:docMk/>
            <pc:sldMk cId="2638356229" sldId="448"/>
            <ac:spMk id="2" creationId="{00000000-0000-0000-0000-000000000000}"/>
          </ac:spMkLst>
        </pc:spChg>
        <pc:spChg chg="mod">
          <ac:chgData name="Andrew LEUNG" userId="09507447-942e-4505-be83-95da9c0cde06" providerId="ADAL" clId="{E696AF8D-71C3-42DA-8139-8A6196F7D261}" dt="2021-09-24T09:18:50.488" v="607" actId="20577"/>
          <ac:spMkLst>
            <pc:docMk/>
            <pc:sldMk cId="2638356229" sldId="448"/>
            <ac:spMk id="3" creationId="{00000000-0000-0000-0000-000000000000}"/>
          </ac:spMkLst>
        </pc:spChg>
      </pc:sldChg>
      <pc:sldChg chg="addSp delSp modSp add mod ord">
        <pc:chgData name="Andrew LEUNG" userId="09507447-942e-4505-be83-95da9c0cde06" providerId="ADAL" clId="{E696AF8D-71C3-42DA-8139-8A6196F7D261}" dt="2021-09-24T08:01:34.348" v="235" actId="1076"/>
        <pc:sldMkLst>
          <pc:docMk/>
          <pc:sldMk cId="1965119941" sldId="449"/>
        </pc:sldMkLst>
        <pc:spChg chg="mod">
          <ac:chgData name="Andrew LEUNG" userId="09507447-942e-4505-be83-95da9c0cde06" providerId="ADAL" clId="{E696AF8D-71C3-42DA-8139-8A6196F7D261}" dt="2021-09-24T07:51:32.163" v="73" actId="20577"/>
          <ac:spMkLst>
            <pc:docMk/>
            <pc:sldMk cId="1965119941" sldId="449"/>
            <ac:spMk id="2" creationId="{00000000-0000-0000-0000-000000000000}"/>
          </ac:spMkLst>
        </pc:spChg>
        <pc:spChg chg="mod">
          <ac:chgData name="Andrew LEUNG" userId="09507447-942e-4505-be83-95da9c0cde06" providerId="ADAL" clId="{E696AF8D-71C3-42DA-8139-8A6196F7D261}" dt="2021-09-24T08:00:18.377" v="230" actId="6549"/>
          <ac:spMkLst>
            <pc:docMk/>
            <pc:sldMk cId="1965119941" sldId="449"/>
            <ac:spMk id="3" creationId="{00000000-0000-0000-0000-000000000000}"/>
          </ac:spMkLst>
        </pc:spChg>
        <pc:picChg chg="del">
          <ac:chgData name="Andrew LEUNG" userId="09507447-942e-4505-be83-95da9c0cde06" providerId="ADAL" clId="{E696AF8D-71C3-42DA-8139-8A6196F7D261}" dt="2021-09-24T08:00:22.084" v="231" actId="478"/>
          <ac:picMkLst>
            <pc:docMk/>
            <pc:sldMk cId="1965119941" sldId="449"/>
            <ac:picMk id="5" creationId="{00000000-0000-0000-0000-000000000000}"/>
          </ac:picMkLst>
        </pc:picChg>
        <pc:picChg chg="add mod">
          <ac:chgData name="Andrew LEUNG" userId="09507447-942e-4505-be83-95da9c0cde06" providerId="ADAL" clId="{E696AF8D-71C3-42DA-8139-8A6196F7D261}" dt="2021-09-24T08:01:34.348" v="235" actId="1076"/>
          <ac:picMkLst>
            <pc:docMk/>
            <pc:sldMk cId="1965119941" sldId="449"/>
            <ac:picMk id="7" creationId="{4D928765-853A-4B66-BC88-BC64D516B97D}"/>
          </ac:picMkLst>
        </pc:picChg>
      </pc:sldChg>
      <pc:sldChg chg="modSp add mod ord">
        <pc:chgData name="Andrew LEUNG" userId="09507447-942e-4505-be83-95da9c0cde06" providerId="ADAL" clId="{E696AF8D-71C3-42DA-8139-8A6196F7D261}" dt="2021-09-24T09:22:00.427" v="713"/>
        <pc:sldMkLst>
          <pc:docMk/>
          <pc:sldMk cId="2055684326" sldId="450"/>
        </pc:sldMkLst>
        <pc:spChg chg="mod">
          <ac:chgData name="Andrew LEUNG" userId="09507447-942e-4505-be83-95da9c0cde06" providerId="ADAL" clId="{E696AF8D-71C3-42DA-8139-8A6196F7D261}" dt="2021-09-24T09:17:55.976" v="587" actId="27636"/>
          <ac:spMkLst>
            <pc:docMk/>
            <pc:sldMk cId="2055684326" sldId="450"/>
            <ac:spMk id="2" creationId="{00000000-0000-0000-0000-000000000000}"/>
          </ac:spMkLst>
        </pc:spChg>
        <pc:spChg chg="mod">
          <ac:chgData name="Andrew LEUNG" userId="09507447-942e-4505-be83-95da9c0cde06" providerId="ADAL" clId="{E696AF8D-71C3-42DA-8139-8A6196F7D261}" dt="2021-09-24T09:21:50.396" v="711" actId="6549"/>
          <ac:spMkLst>
            <pc:docMk/>
            <pc:sldMk cId="2055684326" sldId="450"/>
            <ac:spMk id="3" creationId="{00000000-0000-0000-0000-000000000000}"/>
          </ac:spMkLst>
        </pc:spChg>
      </pc:sldChg>
      <pc:sldChg chg="add del">
        <pc:chgData name="Andrew LEUNG" userId="09507447-942e-4505-be83-95da9c0cde06" providerId="ADAL" clId="{E696AF8D-71C3-42DA-8139-8A6196F7D261}" dt="2021-09-24T08:04:21.373" v="259" actId="2890"/>
        <pc:sldMkLst>
          <pc:docMk/>
          <pc:sldMk cId="3239481506" sldId="450"/>
        </pc:sldMkLst>
      </pc:sldChg>
      <pc:sldChg chg="addSp delSp modSp add mod">
        <pc:chgData name="Andrew LEUNG" userId="09507447-942e-4505-be83-95da9c0cde06" providerId="ADAL" clId="{E696AF8D-71C3-42DA-8139-8A6196F7D261}" dt="2021-09-24T09:27:27.224" v="740" actId="5793"/>
        <pc:sldMkLst>
          <pc:docMk/>
          <pc:sldMk cId="2259969098" sldId="451"/>
        </pc:sldMkLst>
        <pc:spChg chg="mod">
          <ac:chgData name="Andrew LEUNG" userId="09507447-942e-4505-be83-95da9c0cde06" providerId="ADAL" clId="{E696AF8D-71C3-42DA-8139-8A6196F7D261}" dt="2021-09-24T09:27:27.224" v="740" actId="5793"/>
          <ac:spMkLst>
            <pc:docMk/>
            <pc:sldMk cId="2259969098" sldId="451"/>
            <ac:spMk id="3" creationId="{00000000-0000-0000-0000-000000000000}"/>
          </ac:spMkLst>
        </pc:spChg>
        <pc:spChg chg="add del">
          <ac:chgData name="Andrew LEUNG" userId="09507447-942e-4505-be83-95da9c0cde06" providerId="ADAL" clId="{E696AF8D-71C3-42DA-8139-8A6196F7D261}" dt="2021-09-24T09:25:36.872" v="717"/>
          <ac:spMkLst>
            <pc:docMk/>
            <pc:sldMk cId="2259969098" sldId="451"/>
            <ac:spMk id="5" creationId="{6E4B56DE-BD0A-484A-A009-8186A62DE8AF}"/>
          </ac:spMkLst>
        </pc:spChg>
        <pc:spChg chg="add del">
          <ac:chgData name="Andrew LEUNG" userId="09507447-942e-4505-be83-95da9c0cde06" providerId="ADAL" clId="{E696AF8D-71C3-42DA-8139-8A6196F7D261}" dt="2021-09-24T09:25:36.872" v="717"/>
          <ac:spMkLst>
            <pc:docMk/>
            <pc:sldMk cId="2259969098" sldId="451"/>
            <ac:spMk id="6" creationId="{65A10AC1-0604-4681-8179-3560B878DBD6}"/>
          </ac:spMkLst>
        </pc:spChg>
        <pc:picChg chg="add mod">
          <ac:chgData name="Andrew LEUNG" userId="09507447-942e-4505-be83-95da9c0cde06" providerId="ADAL" clId="{E696AF8D-71C3-42DA-8139-8A6196F7D261}" dt="2021-09-24T09:26:11.678" v="722" actId="14100"/>
          <ac:picMkLst>
            <pc:docMk/>
            <pc:sldMk cId="2259969098" sldId="451"/>
            <ac:picMk id="8" creationId="{FD71C4FB-A877-4DD5-BDF9-A89B529378C1}"/>
          </ac:picMkLst>
        </pc:picChg>
        <pc:picChg chg="add del">
          <ac:chgData name="Andrew LEUNG" userId="09507447-942e-4505-be83-95da9c0cde06" providerId="ADAL" clId="{E696AF8D-71C3-42DA-8139-8A6196F7D261}" dt="2021-09-24T09:25:36.872" v="717"/>
          <ac:picMkLst>
            <pc:docMk/>
            <pc:sldMk cId="2259969098" sldId="451"/>
            <ac:picMk id="1025" creationId="{0F8BC9D6-EF91-4F72-9A5B-2B588F69F945}"/>
          </ac:picMkLst>
        </pc:picChg>
      </pc:sldChg>
      <pc:sldChg chg="add">
        <pc:chgData name="Andrew LEUNG" userId="09507447-942e-4505-be83-95da9c0cde06" providerId="ADAL" clId="{E696AF8D-71C3-42DA-8139-8A6196F7D261}" dt="2021-09-24T09:24:53.017" v="715" actId="2890"/>
        <pc:sldMkLst>
          <pc:docMk/>
          <pc:sldMk cId="185600604" sldId="452"/>
        </pc:sldMkLst>
      </pc:sldChg>
      <pc:sldChg chg="add">
        <pc:chgData name="Andrew LEUNG" userId="09507447-942e-4505-be83-95da9c0cde06" providerId="ADAL" clId="{E696AF8D-71C3-42DA-8139-8A6196F7D261}" dt="2021-09-24T09:50:37.641" v="1090" actId="2890"/>
        <pc:sldMkLst>
          <pc:docMk/>
          <pc:sldMk cId="1202606132" sldId="453"/>
        </pc:sldMkLst>
      </pc:sldChg>
      <pc:sldChg chg="modSp add mod">
        <pc:chgData name="Andrew LEUNG" userId="09507447-942e-4505-be83-95da9c0cde06" providerId="ADAL" clId="{E696AF8D-71C3-42DA-8139-8A6196F7D261}" dt="2021-09-24T10:22:29.285" v="1832" actId="5793"/>
        <pc:sldMkLst>
          <pc:docMk/>
          <pc:sldMk cId="1646643825" sldId="454"/>
        </pc:sldMkLst>
        <pc:spChg chg="mod">
          <ac:chgData name="Andrew LEUNG" userId="09507447-942e-4505-be83-95da9c0cde06" providerId="ADAL" clId="{E696AF8D-71C3-42DA-8139-8A6196F7D261}" dt="2021-09-24T10:22:29.285" v="1832" actId="5793"/>
          <ac:spMkLst>
            <pc:docMk/>
            <pc:sldMk cId="1646643825" sldId="454"/>
            <ac:spMk id="6" creationId="{661EC29B-743E-4CF9-BBBD-B748FD929D4B}"/>
          </ac:spMkLst>
        </pc:spChg>
      </pc:sldChg>
      <pc:sldChg chg="modSp add mod">
        <pc:chgData name="Andrew LEUNG" userId="09507447-942e-4505-be83-95da9c0cde06" providerId="ADAL" clId="{E696AF8D-71C3-42DA-8139-8A6196F7D261}" dt="2021-09-24T10:24:39.741" v="1903" actId="20577"/>
        <pc:sldMkLst>
          <pc:docMk/>
          <pc:sldMk cId="1919097982" sldId="455"/>
        </pc:sldMkLst>
        <pc:spChg chg="mod">
          <ac:chgData name="Andrew LEUNG" userId="09507447-942e-4505-be83-95da9c0cde06" providerId="ADAL" clId="{E696AF8D-71C3-42DA-8139-8A6196F7D261}" dt="2021-09-24T10:24:39.741" v="1903" actId="20577"/>
          <ac:spMkLst>
            <pc:docMk/>
            <pc:sldMk cId="1919097982" sldId="455"/>
            <ac:spMk id="6" creationId="{661EC29B-743E-4CF9-BBBD-B748FD929D4B}"/>
          </ac:spMkLst>
        </pc:spChg>
      </pc:sldChg>
      <pc:sldChg chg="add del">
        <pc:chgData name="Andrew LEUNG" userId="09507447-942e-4505-be83-95da9c0cde06" providerId="ADAL" clId="{E696AF8D-71C3-42DA-8139-8A6196F7D261}" dt="2021-09-24T10:21:42.041" v="1824" actId="2890"/>
        <pc:sldMkLst>
          <pc:docMk/>
          <pc:sldMk cId="2732301095" sldId="455"/>
        </pc:sldMkLst>
      </pc:sldChg>
    </pc:docChg>
  </pc:docChgLst>
  <pc:docChgLst>
    <pc:chgData name="Andrew LEUNG" userId="09507447-942e-4505-be83-95da9c0cde06" providerId="ADAL" clId="{29E64E8C-EC75-4F7C-95DC-825DCCEB09C6}"/>
    <pc:docChg chg="modSld">
      <pc:chgData name="Andrew LEUNG" userId="09507447-942e-4505-be83-95da9c0cde06" providerId="ADAL" clId="{29E64E8C-EC75-4F7C-95DC-825DCCEB09C6}" dt="2021-11-03T02:45:27.124" v="1" actId="207"/>
      <pc:docMkLst>
        <pc:docMk/>
      </pc:docMkLst>
      <pc:sldChg chg="modSp">
        <pc:chgData name="Andrew LEUNG" userId="09507447-942e-4505-be83-95da9c0cde06" providerId="ADAL" clId="{29E64E8C-EC75-4F7C-95DC-825DCCEB09C6}" dt="2021-11-03T02:45:27.124" v="1" actId="207"/>
        <pc:sldMkLst>
          <pc:docMk/>
          <pc:sldMk cId="1594452955" sldId="415"/>
        </pc:sldMkLst>
        <pc:spChg chg="mod">
          <ac:chgData name="Andrew LEUNG" userId="09507447-942e-4505-be83-95da9c0cde06" providerId="ADAL" clId="{29E64E8C-EC75-4F7C-95DC-825DCCEB09C6}" dt="2021-11-03T02:45:27.124" v="1" actId="207"/>
          <ac:spMkLst>
            <pc:docMk/>
            <pc:sldMk cId="1594452955" sldId="415"/>
            <ac:spMk id="3" creationId="{00000000-0000-0000-0000-000000000000}"/>
          </ac:spMkLst>
        </pc:spChg>
      </pc:sldChg>
      <pc:sldChg chg="modSp mod">
        <pc:chgData name="Andrew LEUNG" userId="09507447-942e-4505-be83-95da9c0cde06" providerId="ADAL" clId="{29E64E8C-EC75-4F7C-95DC-825DCCEB09C6}" dt="2021-11-03T02:25:04.834" v="0" actId="1076"/>
        <pc:sldMkLst>
          <pc:docMk/>
          <pc:sldMk cId="1646643825" sldId="454"/>
        </pc:sldMkLst>
        <pc:spChg chg="mod">
          <ac:chgData name="Andrew LEUNG" userId="09507447-942e-4505-be83-95da9c0cde06" providerId="ADAL" clId="{29E64E8C-EC75-4F7C-95DC-825DCCEB09C6}" dt="2021-11-03T02:25:04.834" v="0" actId="1076"/>
          <ac:spMkLst>
            <pc:docMk/>
            <pc:sldMk cId="1646643825" sldId="454"/>
            <ac:spMk id="6" creationId="{661EC29B-743E-4CF9-BBBD-B748FD929D4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24B5C-E073-4F17-B8BF-E5E02E8FB540}" type="datetimeFigureOut">
              <a:rPr lang="en-US" smtClean="0"/>
              <a:t>2/19/2022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7BE21-58BE-4C33-9C32-600F1A682243}" type="slidenum">
              <a:rPr lang="en-US" smtClean="0"/>
              <a:t>‹#›</a:t>
            </a:fld>
            <a:endParaRPr lang="en-US" dirty="0"/>
          </a:p>
        </p:txBody>
      </p:sp>
    </p:spTree>
    <p:extLst>
      <p:ext uri="{BB962C8B-B14F-4D97-AF65-F5344CB8AC3E}">
        <p14:creationId xmlns:p14="http://schemas.microsoft.com/office/powerpoint/2010/main" val="2051234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B46D2A-F511-42E4-BDC4-AA80119660B5}" type="datetime1">
              <a:rPr lang="en-US" smtClean="0"/>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49331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5D5B77-9F20-4C7C-A666-DD925A80F900}" type="datetime1">
              <a:rPr lang="en-US" smtClean="0"/>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297701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26ED6-2161-4A3D-A6F2-BE290CD45542}" type="datetime1">
              <a:rPr lang="en-US" smtClean="0"/>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1693755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FC017D-C32A-47E3-AD8F-0D725E19DAB6}" type="datetime1">
              <a:rPr lang="en-US" smtClean="0"/>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23505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2B4DDB-57B9-49EF-BB0A-66E97EC51447}" type="datetime1">
              <a:rPr lang="en-US" smtClean="0"/>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1349861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07754-D167-4C7B-A61E-23F9FE750038}" type="datetime1">
              <a:rPr lang="en-US" smtClean="0"/>
              <a:t>2/19/2022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382768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172B7-04FD-4DA2-9848-BACE5E74BCFA}" type="datetime1">
              <a:rPr lang="en-US" smtClean="0"/>
              <a:t>2/19/2022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1131505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6BDB15-52BE-468D-AA47-4B0591A5C066}" type="datetime1">
              <a:rPr lang="en-US" smtClean="0"/>
              <a:t>2/19/2022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455856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D0252-A8E7-4753-A883-BB3C377AB1E0}" type="datetime1">
              <a:rPr lang="en-US" smtClean="0"/>
              <a:t>2/19/2022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3384111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5578454-DD25-4CE3-BACA-10F96851C2E0}" type="datetime1">
              <a:rPr lang="en-US" smtClean="0"/>
              <a:t>2/19/2022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2778481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9D4309-85DE-443E-8855-C5F6FCFD3D00}" type="datetime1">
              <a:rPr lang="en-US" smtClean="0"/>
              <a:t>2/19/2022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309970-0407-4577-BD8E-F1AF2BDFDB0C}" type="slidenum">
              <a:rPr lang="en-US" smtClean="0"/>
              <a:t>‹#›</a:t>
            </a:fld>
            <a:endParaRPr lang="en-US" dirty="0"/>
          </a:p>
        </p:txBody>
      </p:sp>
    </p:spTree>
    <p:extLst>
      <p:ext uri="{BB962C8B-B14F-4D97-AF65-F5344CB8AC3E}">
        <p14:creationId xmlns:p14="http://schemas.microsoft.com/office/powerpoint/2010/main" val="1600020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3A648-75EE-4109-B2B4-531713F9D75D}" type="datetime1">
              <a:rPr lang="en-US" smtClean="0"/>
              <a:t>2/19/2022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09970-0407-4577-BD8E-F1AF2BDFDB0C}" type="slidenum">
              <a:rPr lang="en-US" smtClean="0"/>
              <a:t>‹#›</a:t>
            </a:fld>
            <a:endParaRPr lang="en-US" dirty="0"/>
          </a:p>
        </p:txBody>
      </p:sp>
    </p:spTree>
    <p:extLst>
      <p:ext uri="{BB962C8B-B14F-4D97-AF65-F5344CB8AC3E}">
        <p14:creationId xmlns:p14="http://schemas.microsoft.com/office/powerpoint/2010/main" val="3571862157"/>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Vector</a:t>
            </a:r>
          </a:p>
        </p:txBody>
      </p:sp>
      <p:sp>
        <p:nvSpPr>
          <p:cNvPr id="3" name="Subtitle 2"/>
          <p:cNvSpPr>
            <a:spLocks noGrp="1"/>
          </p:cNvSpPr>
          <p:nvPr>
            <p:ph type="subTitle" idx="1"/>
          </p:nvPr>
        </p:nvSpPr>
        <p:spPr/>
        <p:txBody>
          <a:bodyPr>
            <a:normAutofit/>
          </a:bodyPr>
          <a:lstStyle/>
          <a:p>
            <a:r>
              <a:rPr lang="en-US" sz="2800" dirty="0" err="1"/>
              <a:t>Fndt'n</a:t>
            </a:r>
            <a:r>
              <a:rPr lang="en-US" sz="2800" dirty="0"/>
              <a:t> of IS &amp; Data </a:t>
            </a:r>
            <a:r>
              <a:rPr lang="en-US" sz="2800" dirty="0" err="1"/>
              <a:t>Anlys</a:t>
            </a:r>
            <a:endParaRPr lang="en-US" sz="2800" dirty="0"/>
          </a:p>
        </p:txBody>
      </p:sp>
      <p:sp>
        <p:nvSpPr>
          <p:cNvPr id="4" name="Footer Placeholder 3"/>
          <p:cNvSpPr>
            <a:spLocks noGrp="1"/>
          </p:cNvSpPr>
          <p:nvPr>
            <p:ph type="ftr" sz="quarter" idx="11"/>
          </p:nvPr>
        </p:nvSpPr>
        <p:spPr>
          <a:xfrm>
            <a:off x="8192022" y="6373804"/>
            <a:ext cx="844744" cy="365125"/>
          </a:xfrm>
        </p:spPr>
        <p:txBody>
          <a:bodyPr/>
          <a:lstStyle/>
          <a:p>
            <a:r>
              <a:rPr lang="en-US" sz="2000" dirty="0"/>
              <a:t>P</a:t>
            </a:r>
            <a:fld id="{B3F834F4-C1E7-45B5-889D-72A42E034C56}" type="slidenum">
              <a:rPr lang="en-US" sz="2000" smtClean="0"/>
              <a:t>1</a:t>
            </a:fld>
            <a:endParaRPr lang="en-US" sz="2000" dirty="0"/>
          </a:p>
        </p:txBody>
      </p:sp>
    </p:spTree>
    <p:extLst>
      <p:ext uri="{BB962C8B-B14F-4D97-AF65-F5344CB8AC3E}">
        <p14:creationId xmlns:p14="http://schemas.microsoft.com/office/powerpoint/2010/main" val="802403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100" b="1" dirty="0"/>
              <a:t>Representation our real world data using vector </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5"/>
                <a:ext cx="7886700" cy="5486718"/>
              </a:xfrm>
            </p:spPr>
            <p:txBody>
              <a:bodyPr>
                <a:noAutofit/>
              </a:bodyPr>
              <a:lstStyle/>
              <a:p>
                <a:pPr marL="0" indent="0">
                  <a:buNone/>
                </a:pPr>
                <a:r>
                  <a:rPr lang="en-US" sz="2000" b="1" dirty="0"/>
                  <a:t>Location and displacement</a:t>
                </a:r>
                <a:r>
                  <a:rPr lang="en-US" sz="2000" dirty="0"/>
                  <a:t>:</a:t>
                </a:r>
              </a:p>
              <a:p>
                <a:r>
                  <a:rPr lang="en-US" sz="2000" dirty="0"/>
                  <a:t>A 2-vector can be used to represent a position or location in a 2-dimensional (2-D) space.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t>For example, let </a:t>
                </a:r>
                <a14:m>
                  <m:oMath xmlns:m="http://schemas.openxmlformats.org/officeDocument/2006/math">
                    <m:r>
                      <a:rPr lang="en-US" sz="2000" b="1" i="1" smtClean="0">
                        <a:latin typeface="Cambria Math" panose="02040503050406030204" pitchFamily="18" charset="0"/>
                      </a:rPr>
                      <m:t>𝒂</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e>
                          </m:mr>
                          <m:mr>
                            <m:e>
                              <m:r>
                                <a:rPr lang="en-US" sz="2000" i="1">
                                  <a:latin typeface="Cambria Math" panose="02040503050406030204" pitchFamily="18" charset="0"/>
                                </a:rPr>
                                <m:t>2</m:t>
                              </m:r>
                            </m:e>
                          </m:mr>
                        </m:m>
                      </m:e>
                    </m:d>
                  </m:oMath>
                </a14:m>
                <a:r>
                  <a:rPr lang="en-US" sz="2000" dirty="0"/>
                  <a:t> be a vector represent the position of a car. That means, the position of the car at the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US" sz="2000" dirty="0"/>
                  <a:t>-axis is 1 and the position of the car at the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dirty="0"/>
                  <a:t>-axis is 2. </a:t>
                </a:r>
              </a:p>
              <a:p>
                <a:r>
                  <a:rPr lang="en-US" sz="2000" dirty="0"/>
                  <a:t>A vector can also be used to represent a displacement in a 2-D space (or 3-D space), in which case it is typically drawn as an arrow.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5"/>
                <a:ext cx="7886700" cy="5486718"/>
              </a:xfrm>
              <a:blipFill>
                <a:blip r:embed="rId2"/>
                <a:stretch>
                  <a:fillRect l="-773" t="-1222" r="-139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10</a:t>
            </a:fld>
            <a:endParaRPr lang="en-US" sz="2000" dirty="0"/>
          </a:p>
        </p:txBody>
      </p:sp>
      <p:pic>
        <p:nvPicPr>
          <p:cNvPr id="5" name="Picture 4"/>
          <p:cNvPicPr>
            <a:picLocks noChangeAspect="1"/>
          </p:cNvPicPr>
          <p:nvPr/>
        </p:nvPicPr>
        <p:blipFill>
          <a:blip r:embed="rId3"/>
          <a:stretch>
            <a:fillRect/>
          </a:stretch>
        </p:blipFill>
        <p:spPr>
          <a:xfrm>
            <a:off x="2571749" y="2243139"/>
            <a:ext cx="3581401" cy="1424354"/>
          </a:xfrm>
          <a:prstGeom prst="rect">
            <a:avLst/>
          </a:prstGeom>
        </p:spPr>
      </p:pic>
    </p:spTree>
    <p:extLst>
      <p:ext uri="{BB962C8B-B14F-4D97-AF65-F5344CB8AC3E}">
        <p14:creationId xmlns:p14="http://schemas.microsoft.com/office/powerpoint/2010/main" val="2670459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100" b="1" dirty="0"/>
              <a:t>Representation our real world data using vector </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5"/>
                <a:ext cx="7886700" cy="5062538"/>
              </a:xfrm>
            </p:spPr>
            <p:txBody>
              <a:bodyPr>
                <a:noAutofit/>
              </a:bodyPr>
              <a:lstStyle/>
              <a:p>
                <a:pPr marL="0" indent="0">
                  <a:buNone/>
                </a:pPr>
                <a:r>
                  <a:rPr lang="en-US" sz="1800" b="1" dirty="0"/>
                  <a:t>Location and displacement:</a:t>
                </a:r>
              </a:p>
              <a:p>
                <a:r>
                  <a:rPr lang="en-US" sz="1800" dirty="0"/>
                  <a:t>A vector can also be used to represent the velocity or acceleration, at a given time, of a point that moves in a 2D-space or 3-D space.</a:t>
                </a:r>
              </a:p>
              <a:p>
                <a:r>
                  <a:rPr lang="en-US" sz="1800" dirty="0"/>
                  <a:t>For example, let </a:t>
                </a:r>
                <a14:m>
                  <m:oMath xmlns:m="http://schemas.openxmlformats.org/officeDocument/2006/math">
                    <m:r>
                      <a:rPr lang="en-US" sz="1800" b="1" i="1" smtClean="0">
                        <a:latin typeface="Cambria Math" panose="02040503050406030204" pitchFamily="18" charset="0"/>
                      </a:rPr>
                      <m:t>𝒂</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smtClean="0">
                                <a:latin typeface="Cambria Math" panose="02040503050406030204" pitchFamily="18" charset="0"/>
                              </a:rPr>
                            </m:ctrlPr>
                          </m:mPr>
                          <m:mr>
                            <m:e>
                              <m:r>
                                <m:rPr>
                                  <m:brk m:alnAt="7"/>
                                </m:rPr>
                                <a:rPr lang="en-US" sz="1800" b="0" i="1" smtClean="0">
                                  <a:latin typeface="Cambria Math" panose="02040503050406030204" pitchFamily="18" charset="0"/>
                                </a:rPr>
                                <m:t>1</m:t>
                              </m:r>
                            </m:e>
                          </m:mr>
                          <m:mr>
                            <m:e>
                              <m:r>
                                <a:rPr lang="en-US" sz="1800" b="0" i="1" smtClean="0">
                                  <a:latin typeface="Cambria Math" panose="02040503050406030204" pitchFamily="18" charset="0"/>
                                </a:rPr>
                                <m:t>2</m:t>
                              </m:r>
                            </m:e>
                          </m:mr>
                        </m:m>
                      </m:e>
                    </m:d>
                  </m:oMath>
                </a14:m>
                <a:r>
                  <a:rPr lang="en-US" sz="1800" dirty="0"/>
                  <a:t> be a vector represent the velocity of a car. Then the velocity  along the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a14:m>
                <a:r>
                  <a:rPr lang="en-US" sz="1800" dirty="0"/>
                  <a:t>-direction is 1 and the velocity along the </a:t>
                </a:r>
                <a14:m>
                  <m:oMath xmlns:m="http://schemas.openxmlformats.org/officeDocument/2006/math">
                    <m:sSub>
                      <m:sSubPr>
                        <m:ctrlPr>
                          <a:rPr lang="en-US" sz="1800" i="1">
                            <a:latin typeface="Cambria Math" panose="02040503050406030204" pitchFamily="18" charset="0"/>
                          </a:rPr>
                        </m:ctrlPr>
                      </m:sSubPr>
                      <m:e>
                        <m:r>
                          <a:rPr lang="en-US" sz="1800" b="0" i="1">
                            <a:latin typeface="Cambria Math" panose="02040503050406030204" pitchFamily="18" charset="0"/>
                          </a:rPr>
                          <m:t>𝑥</m:t>
                        </m:r>
                      </m:e>
                      <m:sub>
                        <m:r>
                          <a:rPr lang="en-US" sz="1800" b="0" i="1" smtClean="0">
                            <a:latin typeface="Cambria Math" panose="02040503050406030204" pitchFamily="18" charset="0"/>
                          </a:rPr>
                          <m:t>2</m:t>
                        </m:r>
                      </m:sub>
                    </m:sSub>
                  </m:oMath>
                </a14:m>
                <a:r>
                  <a:rPr lang="en-US" sz="1800" dirty="0"/>
                  <a:t>-direction is 2. </a:t>
                </a:r>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5"/>
                <a:ext cx="7886700" cy="5062538"/>
              </a:xfrm>
              <a:blipFill>
                <a:blip r:embed="rId2"/>
                <a:stretch>
                  <a:fillRect l="-618" t="-120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11</a:t>
            </a:fld>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762000" y="4648200"/>
                <a:ext cx="8346324" cy="1106457"/>
              </a:xfrm>
              <a:prstGeom prst="rect">
                <a:avLst/>
              </a:prstGeom>
              <a:noFill/>
            </p:spPr>
            <p:txBody>
              <a:bodyPr wrap="none" rtlCol="0">
                <a:spAutoFit/>
              </a:bodyPr>
              <a:lstStyle/>
              <a:p>
                <a:r>
                  <a:rPr lang="en-US" dirty="0">
                    <a:solidFill>
                      <a:srgbClr val="FF0000"/>
                    </a:solidFill>
                  </a:rPr>
                  <a:t>Now you know the context of our mathematics objects in engineering problem </a:t>
                </a:r>
              </a:p>
              <a:p>
                <a:r>
                  <a:rPr lang="en-US" dirty="0">
                    <a:solidFill>
                      <a:srgbClr val="FF0000"/>
                    </a:solidFill>
                  </a:rPr>
                  <a:t>are important. </a:t>
                </a:r>
              </a:p>
              <a:p>
                <a:r>
                  <a:rPr lang="en-US" dirty="0">
                    <a:solidFill>
                      <a:srgbClr val="FF0000"/>
                    </a:solidFill>
                  </a:rPr>
                  <a:t>Given </a:t>
                </a:r>
                <a14:m>
                  <m:oMath xmlns:m="http://schemas.openxmlformats.org/officeDocument/2006/math">
                    <m:r>
                      <a:rPr lang="en-US" b="1" i="1" smtClean="0">
                        <a:solidFill>
                          <a:srgbClr val="FF0000"/>
                        </a:solidFill>
                        <a:latin typeface="Cambria Math" panose="02040503050406030204" pitchFamily="18" charset="0"/>
                      </a:rPr>
                      <m:t>𝒂</m:t>
                    </m:r>
                    <m:r>
                      <a:rPr lang="en-US" i="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1</m:t>
                              </m:r>
                            </m:e>
                          </m:mr>
                          <m:mr>
                            <m:e>
                              <m:r>
                                <a:rPr lang="en-US" i="1">
                                  <a:solidFill>
                                    <a:srgbClr val="FF0000"/>
                                  </a:solidFill>
                                  <a:latin typeface="Cambria Math" panose="02040503050406030204" pitchFamily="18" charset="0"/>
                                </a:rPr>
                                <m:t>2</m:t>
                              </m:r>
                            </m:e>
                          </m:mr>
                        </m:m>
                      </m:e>
                    </m:d>
                  </m:oMath>
                </a14:m>
                <a:r>
                  <a:rPr lang="en-US" dirty="0">
                    <a:solidFill>
                      <a:srgbClr val="FF0000"/>
                    </a:solidFill>
                  </a:rPr>
                  <a:t>, without the context, we know nothing about the physical meaning of </a:t>
                </a:r>
                <a14:m>
                  <m:oMath xmlns:m="http://schemas.openxmlformats.org/officeDocument/2006/math">
                    <m:r>
                      <a:rPr lang="en-US" b="1" i="1" smtClean="0">
                        <a:solidFill>
                          <a:srgbClr val="FF0000"/>
                        </a:solidFill>
                        <a:latin typeface="Cambria Math" panose="02040503050406030204" pitchFamily="18" charset="0"/>
                      </a:rPr>
                      <m:t>𝒂</m:t>
                    </m:r>
                  </m:oMath>
                </a14:m>
                <a:endParaRPr lang="en-US" b="1"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62000" y="4648200"/>
                <a:ext cx="8346324" cy="1106457"/>
              </a:xfrm>
              <a:prstGeom prst="rect">
                <a:avLst/>
              </a:prstGeom>
              <a:blipFill>
                <a:blip r:embed="rId3"/>
                <a:stretch>
                  <a:fillRect l="-584" t="-3315"/>
                </a:stretch>
              </a:blipFill>
            </p:spPr>
            <p:txBody>
              <a:bodyPr/>
              <a:lstStyle/>
              <a:p>
                <a:r>
                  <a:rPr lang="en-US">
                    <a:noFill/>
                  </a:rPr>
                  <a:t> </a:t>
                </a:r>
              </a:p>
            </p:txBody>
          </p:sp>
        </mc:Fallback>
      </mc:AlternateContent>
    </p:spTree>
    <p:extLst>
      <p:ext uri="{BB962C8B-B14F-4D97-AF65-F5344CB8AC3E}">
        <p14:creationId xmlns:p14="http://schemas.microsoft.com/office/powerpoint/2010/main" val="241572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100" b="1" dirty="0"/>
              <a:t>Representation our real world data using vector </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5"/>
                <a:ext cx="7886700" cy="5062538"/>
              </a:xfrm>
            </p:spPr>
            <p:txBody>
              <a:bodyPr>
                <a:noAutofit/>
              </a:bodyPr>
              <a:lstStyle/>
              <a:p>
                <a:pPr marL="0" indent="0">
                  <a:buNone/>
                </a:pPr>
                <a:r>
                  <a:rPr lang="en-US" sz="2000" b="1" dirty="0"/>
                  <a:t>Color </a:t>
                </a:r>
              </a:p>
              <a:p>
                <a:r>
                  <a:rPr lang="en-US" sz="2000" dirty="0"/>
                  <a:t>A 3-vector can represent a color, with its entries giving the Red, Green, and Blue (RGB) intensity values (often between 0 and 1). </a:t>
                </a:r>
              </a:p>
              <a:p>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mr>
                        </m:m>
                      </m:e>
                    </m:d>
                  </m:oMath>
                </a14:m>
                <a:r>
                  <a:rPr lang="en-US" sz="2000" dirty="0"/>
                  <a:t> = black,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a:rPr lang="en-US" sz="2000" i="1">
                                  <a:latin typeface="Cambria Math" panose="02040503050406030204" pitchFamily="18" charset="0"/>
                                </a:rPr>
                                <m:t>0</m:t>
                              </m:r>
                            </m:e>
                          </m:mr>
                          <m:mr>
                            <m:e>
                              <m:r>
                                <a:rPr lang="en-US" sz="2000" b="0" i="1" smtClean="0">
                                  <a:latin typeface="Cambria Math" panose="02040503050406030204" pitchFamily="18" charset="0"/>
                                </a:rPr>
                                <m:t>1</m:t>
                              </m:r>
                            </m:e>
                          </m:mr>
                          <m:mr>
                            <m:e>
                              <m:r>
                                <a:rPr lang="en-US" sz="2000" i="1">
                                  <a:latin typeface="Cambria Math" panose="02040503050406030204" pitchFamily="18" charset="0"/>
                                </a:rPr>
                                <m:t>0</m:t>
                              </m:r>
                            </m:e>
                          </m:mr>
                        </m:m>
                      </m:e>
                    </m:d>
                    <m:r>
                      <a:rPr lang="en-US" sz="2000" b="0" i="1" smtClean="0">
                        <a:latin typeface="Cambria Math" panose="02040503050406030204" pitchFamily="18" charset="0"/>
                      </a:rPr>
                      <m:t>=</m:t>
                    </m:r>
                  </m:oMath>
                </a14:m>
                <a:r>
                  <a:rPr lang="en-US" sz="2000" dirty="0"/>
                  <a:t> a bright pure green color</a:t>
                </a:r>
              </a:p>
              <a:p>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0.5</m:t>
                              </m:r>
                            </m:e>
                          </m:mr>
                          <m:mr>
                            <m:e>
                              <m:r>
                                <a:rPr lang="en-US" sz="2000" b="0" i="1" smtClean="0">
                                  <a:latin typeface="Cambria Math" panose="02040503050406030204" pitchFamily="18" charset="0"/>
                                </a:rPr>
                                <m:t>0.5</m:t>
                              </m:r>
                            </m:e>
                          </m:mr>
                        </m:m>
                      </m:e>
                    </m:d>
                    <m:r>
                      <a:rPr lang="en-US" sz="2000" b="0" i="1" smtClean="0">
                        <a:latin typeface="Cambria Math" panose="02040503050406030204" pitchFamily="18" charset="0"/>
                      </a:rPr>
                      <m:t>=</m:t>
                    </m:r>
                  </m:oMath>
                </a14:m>
                <a:r>
                  <a:rPr lang="en-US" sz="2000" dirty="0"/>
                  <a:t> a shade of pink.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5"/>
                <a:ext cx="7886700" cy="5062538"/>
              </a:xfrm>
              <a:blipFill>
                <a:blip r:embed="rId2"/>
                <a:stretch>
                  <a:fillRect l="-773" t="-132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12</a:t>
            </a:fld>
            <a:endParaRPr lang="en-US" sz="2000" dirty="0"/>
          </a:p>
        </p:txBody>
      </p:sp>
      <p:pic>
        <p:nvPicPr>
          <p:cNvPr id="5" name="Picture 4"/>
          <p:cNvPicPr>
            <a:picLocks noChangeAspect="1"/>
          </p:cNvPicPr>
          <p:nvPr/>
        </p:nvPicPr>
        <p:blipFill>
          <a:blip r:embed="rId3"/>
          <a:stretch>
            <a:fillRect/>
          </a:stretch>
        </p:blipFill>
        <p:spPr>
          <a:xfrm>
            <a:off x="2286000" y="3838575"/>
            <a:ext cx="3848100" cy="3019425"/>
          </a:xfrm>
          <a:prstGeom prst="rect">
            <a:avLst/>
          </a:prstGeom>
        </p:spPr>
      </p:pic>
    </p:spTree>
    <p:extLst>
      <p:ext uri="{BB962C8B-B14F-4D97-AF65-F5344CB8AC3E}">
        <p14:creationId xmlns:p14="http://schemas.microsoft.com/office/powerpoint/2010/main" val="369986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100" b="1" dirty="0"/>
              <a:t>Representation our real world data using vector </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5"/>
                <a:ext cx="7886700" cy="5062538"/>
              </a:xfrm>
            </p:spPr>
            <p:txBody>
              <a:bodyPr>
                <a:noAutofit/>
              </a:bodyPr>
              <a:lstStyle/>
              <a:p>
                <a:pPr marL="0" indent="0">
                  <a:buNone/>
                </a:pPr>
                <a:r>
                  <a:rPr lang="en-US" b="1" dirty="0"/>
                  <a:t>Portfolio. </a:t>
                </a:r>
              </a:p>
              <a:p>
                <a:pPr marL="0" indent="0">
                  <a:buNone/>
                </a:pPr>
                <a:r>
                  <a:rPr lang="en-US" dirty="0"/>
                  <a:t>An </a:t>
                </a:r>
                <a14:m>
                  <m:oMath xmlns:m="http://schemas.openxmlformats.org/officeDocument/2006/math">
                    <m:r>
                      <a:rPr lang="en-US" b="0" i="1" smtClean="0">
                        <a:latin typeface="Cambria Math" panose="02040503050406030204" pitchFamily="18" charset="0"/>
                      </a:rPr>
                      <m:t>𝑛</m:t>
                    </m:r>
                  </m:oMath>
                </a14:m>
                <a:r>
                  <a:rPr lang="en-US" dirty="0"/>
                  <a:t>-vector </a:t>
                </a:r>
                <a14:m>
                  <m:oMath xmlns:m="http://schemas.openxmlformats.org/officeDocument/2006/math">
                    <m:r>
                      <a:rPr lang="en-US" b="1" i="1" smtClean="0">
                        <a:latin typeface="Cambria Math" panose="02040503050406030204" pitchFamily="18" charset="0"/>
                      </a:rPr>
                      <m:t>𝒂</m:t>
                    </m:r>
                  </m:oMath>
                </a14:m>
                <a:r>
                  <a:rPr lang="en-US" dirty="0"/>
                  <a:t> = a stock portfolio or investment in </a:t>
                </a:r>
                <a14:m>
                  <m:oMath xmlns:m="http://schemas.openxmlformats.org/officeDocument/2006/math">
                    <m:r>
                      <a:rPr lang="en-US" b="0" i="1" smtClean="0">
                        <a:latin typeface="Cambria Math" panose="02040503050406030204" pitchFamily="18" charset="0"/>
                      </a:rPr>
                      <m:t>𝑛</m:t>
                    </m:r>
                  </m:oMath>
                </a14:m>
                <a:r>
                  <a:rPr lang="en-US" dirty="0"/>
                  <a:t> different assets</a:t>
                </a:r>
              </a:p>
              <a:p>
                <a:pPr marL="0" indent="0">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a:latin typeface="Cambria Math" panose="02040503050406030204" pitchFamily="18" charset="0"/>
                      </a:rPr>
                      <m:t> </m:t>
                    </m:r>
                    <m:r>
                      <a:rPr lang="en-US" b="0" i="1" smtClean="0">
                        <a:latin typeface="Cambria Math" panose="02040503050406030204" pitchFamily="18" charset="0"/>
                      </a:rPr>
                      <m:t>:</m:t>
                    </m:r>
                  </m:oMath>
                </a14:m>
                <a:r>
                  <a:rPr lang="en-US" dirty="0"/>
                  <a:t> the number of shares of asset-</a:t>
                </a:r>
                <a:r>
                  <a:rPr lang="en-US" dirty="0" err="1"/>
                  <a:t>i</a:t>
                </a:r>
                <a:r>
                  <a:rPr lang="en-US" dirty="0"/>
                  <a:t> held. </a:t>
                </a:r>
              </a:p>
              <a:p>
                <a:pPr marL="0" indent="0">
                  <a:buNone/>
                </a:pPr>
                <a:r>
                  <a:rPr lang="en-US" dirty="0"/>
                  <a:t>For example </a:t>
                </a:r>
                <a14:m>
                  <m:oMath xmlns:m="http://schemas.openxmlformats.org/officeDocument/2006/math">
                    <m:r>
                      <a:rPr lang="en-US" b="1" i="1" smtClean="0">
                        <a:latin typeface="Cambria Math" panose="02040503050406030204" pitchFamily="18" charset="0"/>
                      </a:rPr>
                      <m:t>𝒂</m:t>
                    </m:r>
                    <m:r>
                      <a:rPr lang="en-US" b="0" i="0"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00</m:t>
                              </m:r>
                            </m:e>
                          </m:mr>
                          <m:mr>
                            <m:e>
                              <m:r>
                                <a:rPr lang="en-US" b="0" i="1" smtClean="0">
                                  <a:latin typeface="Cambria Math" panose="02040503050406030204" pitchFamily="18" charset="0"/>
                                </a:rPr>
                                <m:t>50</m:t>
                              </m:r>
                            </m:e>
                          </m:mr>
                          <m:mr>
                            <m:e>
                              <m:r>
                                <a:rPr lang="en-US" b="0" i="1" smtClean="0">
                                  <a:latin typeface="Cambria Math" panose="02040503050406030204" pitchFamily="18" charset="0"/>
                                </a:rPr>
                                <m:t>20</m:t>
                              </m:r>
                            </m:e>
                          </m:mr>
                        </m:m>
                      </m:e>
                    </m:d>
                  </m:oMath>
                </a14:m>
                <a:endParaRPr lang="en-US" dirty="0"/>
              </a:p>
              <a:p>
                <a:pPr marL="0" indent="0">
                  <a:buNone/>
                </a:pPr>
                <a14:m>
                  <m:oMath xmlns:m="http://schemas.openxmlformats.org/officeDocument/2006/math">
                    <m:r>
                      <a:rPr lang="en-US" b="1" i="1" smtClean="0">
                        <a:latin typeface="Cambria Math" panose="02040503050406030204" pitchFamily="18" charset="0"/>
                      </a:rPr>
                      <m:t>𝒂</m:t>
                    </m:r>
                  </m:oMath>
                </a14:m>
                <a:r>
                  <a:rPr lang="en-US" dirty="0"/>
                  <a:t> represents a portfolio consisting of 100 shares of asset 1, 50 shares of asset 2, and 20 shares of asset 3.</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5"/>
                <a:ext cx="7886700" cy="5062538"/>
              </a:xfrm>
              <a:blipFill>
                <a:blip r:embed="rId2"/>
                <a:stretch>
                  <a:fillRect l="-1546" t="-204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13</a:t>
            </a:fld>
            <a:endParaRPr lang="en-US" sz="2000" dirty="0"/>
          </a:p>
        </p:txBody>
      </p:sp>
    </p:spTree>
    <p:extLst>
      <p:ext uri="{BB962C8B-B14F-4D97-AF65-F5344CB8AC3E}">
        <p14:creationId xmlns:p14="http://schemas.microsoft.com/office/powerpoint/2010/main" val="3045920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100" b="1" dirty="0"/>
              <a:t>Representation our real world data using vectors </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5"/>
                <a:ext cx="7886700" cy="5062538"/>
              </a:xfrm>
            </p:spPr>
            <p:txBody>
              <a:bodyPr>
                <a:noAutofit/>
              </a:bodyPr>
              <a:lstStyle/>
              <a:p>
                <a:pPr marL="0" indent="0">
                  <a:buNone/>
                </a:pPr>
                <a:r>
                  <a:rPr lang="en-US" b="1" dirty="0"/>
                  <a:t>Values across a population</a:t>
                </a:r>
                <a:endParaRPr lang="en-US" dirty="0"/>
              </a:p>
              <a:p>
                <a:pPr marL="0" indent="0">
                  <a:buNone/>
                </a:pPr>
                <a:r>
                  <a:rPr lang="en-US" dirty="0"/>
                  <a:t>An </a:t>
                </a:r>
                <a14:m>
                  <m:oMath xmlns:m="http://schemas.openxmlformats.org/officeDocument/2006/math">
                    <m:r>
                      <a:rPr lang="en-US" i="1">
                        <a:latin typeface="Cambria Math" panose="02040503050406030204" pitchFamily="18" charset="0"/>
                      </a:rPr>
                      <m:t>𝑛</m:t>
                    </m:r>
                  </m:oMath>
                </a14:m>
                <a:r>
                  <a:rPr lang="en-US" dirty="0"/>
                  <a:t>-vector </a:t>
                </a:r>
                <a14:m>
                  <m:oMath xmlns:m="http://schemas.openxmlformats.org/officeDocument/2006/math">
                    <m:r>
                      <a:rPr lang="en-US" b="1" i="1" smtClean="0">
                        <a:latin typeface="Cambria Math" panose="02040503050406030204" pitchFamily="18" charset="0"/>
                      </a:rPr>
                      <m:t>𝒂</m:t>
                    </m:r>
                    <m:r>
                      <a:rPr lang="en-US" b="1" i="1">
                        <a:latin typeface="Cambria Math" panose="02040503050406030204" pitchFamily="18" charset="0"/>
                      </a:rPr>
                      <m:t> </m:t>
                    </m:r>
                  </m:oMath>
                </a14:m>
                <a:r>
                  <a:rPr lang="en-US" dirty="0"/>
                  <a:t>= the values of some quantity across a population of individuals or entities. </a:t>
                </a:r>
              </a:p>
              <a:p>
                <a:pPr marL="0" indent="0">
                  <a:buNone/>
                </a:pPr>
                <a:r>
                  <a:rPr lang="en-US" dirty="0"/>
                  <a:t>For example, an </a:t>
                </a:r>
                <a14:m>
                  <m:oMath xmlns:m="http://schemas.openxmlformats.org/officeDocument/2006/math">
                    <m:r>
                      <a:rPr lang="en-US" i="1">
                        <a:latin typeface="Cambria Math" panose="02040503050406030204" pitchFamily="18" charset="0"/>
                      </a:rPr>
                      <m:t>𝑛</m:t>
                    </m:r>
                  </m:oMath>
                </a14:m>
                <a:r>
                  <a:rPr lang="en-US" dirty="0"/>
                  <a:t>-vector </a:t>
                </a:r>
                <a14:m>
                  <m:oMath xmlns:m="http://schemas.openxmlformats.org/officeDocument/2006/math">
                    <m:r>
                      <a:rPr lang="en-US" b="1" i="1" smtClean="0">
                        <a:latin typeface="Cambria Math" panose="02040503050406030204" pitchFamily="18" charset="0"/>
                      </a:rPr>
                      <m:t>𝒂</m:t>
                    </m:r>
                  </m:oMath>
                </a14:m>
                <a:r>
                  <a:rPr lang="en-US" dirty="0"/>
                  <a:t> can represent the blood pressure values of a collection of </a:t>
                </a:r>
                <a14:m>
                  <m:oMath xmlns:m="http://schemas.openxmlformats.org/officeDocument/2006/math">
                    <m:r>
                      <a:rPr lang="en-US" i="1">
                        <a:latin typeface="Cambria Math" panose="02040503050406030204" pitchFamily="18" charset="0"/>
                      </a:rPr>
                      <m:t>𝑛</m:t>
                    </m:r>
                  </m:oMath>
                </a14:m>
                <a:r>
                  <a:rPr lang="en-US" dirty="0"/>
                  <a:t> patients, </a:t>
                </a:r>
              </a:p>
              <a:p>
                <a:pPr marL="0" indent="0">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the blood pressure of patient-</a:t>
                </a:r>
                <a14:m>
                  <m:oMath xmlns:m="http://schemas.openxmlformats.org/officeDocument/2006/math">
                    <m:r>
                      <a:rPr lang="en-US" b="0" i="1" smtClean="0">
                        <a:latin typeface="Cambria Math" panose="02040503050406030204" pitchFamily="18" charset="0"/>
                      </a:rPr>
                      <m:t>𝑖</m:t>
                    </m:r>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5"/>
                <a:ext cx="7886700" cy="5062538"/>
              </a:xfrm>
              <a:blipFill>
                <a:blip r:embed="rId2"/>
                <a:stretch>
                  <a:fillRect l="-1546" t="-2048" r="-1159"/>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14</a:t>
            </a:fld>
            <a:endParaRPr lang="en-US" sz="2000" dirty="0"/>
          </a:p>
        </p:txBody>
      </p:sp>
    </p:spTree>
    <p:extLst>
      <p:ext uri="{BB962C8B-B14F-4D97-AF65-F5344CB8AC3E}">
        <p14:creationId xmlns:p14="http://schemas.microsoft.com/office/powerpoint/2010/main" val="2608418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100" b="1" dirty="0"/>
              <a:t>Representation our real world data using vectors </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086802"/>
                <a:ext cx="5334000" cy="5062538"/>
              </a:xfrm>
            </p:spPr>
            <p:txBody>
              <a:bodyPr>
                <a:noAutofit/>
              </a:bodyPr>
              <a:lstStyle/>
              <a:p>
                <a:pPr marL="0" indent="0">
                  <a:buNone/>
                </a:pPr>
                <a:r>
                  <a:rPr lang="en-US" b="1" dirty="0"/>
                  <a:t>Time series </a:t>
                </a:r>
              </a:p>
              <a:p>
                <a:r>
                  <a:rPr lang="en-US" sz="2200" dirty="0"/>
                  <a:t>An n-vector can represent a time series or signal, that is, the value of some quantity at different times. </a:t>
                </a:r>
              </a:p>
              <a:p>
                <a:r>
                  <a:rPr lang="en-US" sz="2200" dirty="0"/>
                  <a:t>The entries in a vector that represents a time series are sometimes called samples, especially when the quantity is something measured.</a:t>
                </a:r>
              </a:p>
              <a:p>
                <a:r>
                  <a:rPr lang="en-US" sz="2200" dirty="0"/>
                  <a:t>A vector might give the hourly rainfall at a location over some time period. </a:t>
                </a:r>
              </a:p>
              <a:p>
                <a:r>
                  <a:rPr lang="en-US" sz="2200" dirty="0"/>
                  <a:t>When a vector </a:t>
                </a:r>
                <a14:m>
                  <m:oMath xmlns:m="http://schemas.openxmlformats.org/officeDocument/2006/math">
                    <m:r>
                      <a:rPr lang="en-US" sz="2200" b="1" i="1" smtClean="0">
                        <a:latin typeface="Cambria Math" panose="02040503050406030204" pitchFamily="18" charset="0"/>
                      </a:rPr>
                      <m:t>𝒂</m:t>
                    </m:r>
                    <m:r>
                      <a:rPr lang="en-US" sz="2200" b="1" i="1">
                        <a:latin typeface="Cambria Math" panose="02040503050406030204" pitchFamily="18" charset="0"/>
                      </a:rPr>
                      <m:t> </m:t>
                    </m:r>
                  </m:oMath>
                </a14:m>
                <a:r>
                  <a:rPr lang="en-US" sz="2200" dirty="0"/>
                  <a:t> represents a time series, it is natural to plot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𝑎</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oMath>
                </a14:m>
                <a:r>
                  <a:rPr lang="en-US" sz="2200" dirty="0"/>
                  <a:t>versus </a:t>
                </a:r>
                <a14:m>
                  <m:oMath xmlns:m="http://schemas.openxmlformats.org/officeDocument/2006/math">
                    <m:r>
                      <a:rPr lang="en-US" sz="2200" b="0" i="1" smtClean="0">
                        <a:latin typeface="Cambria Math" panose="02040503050406030204" pitchFamily="18" charset="0"/>
                      </a:rPr>
                      <m:t>𝑖</m:t>
                    </m:r>
                  </m:oMath>
                </a14:m>
                <a:r>
                  <a:rPr lang="en-US" sz="2200" dirty="0"/>
                  <a:t> with lines connecting consecutive time series values. </a:t>
                </a:r>
              </a:p>
              <a:p>
                <a:r>
                  <a:rPr lang="en-US" sz="2200" dirty="0"/>
                  <a:t>The figure is the hourly temperature in downtown Los Angeles over two days.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086802"/>
                <a:ext cx="5334000" cy="5062538"/>
              </a:xfrm>
              <a:blipFill>
                <a:blip r:embed="rId2"/>
                <a:stretch>
                  <a:fillRect l="-2400" t="-1925" r="-457" b="-7822"/>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15</a:t>
            </a:fld>
            <a:endParaRPr lang="en-US" sz="2000" dirty="0"/>
          </a:p>
        </p:txBody>
      </p:sp>
      <p:pic>
        <p:nvPicPr>
          <p:cNvPr id="5" name="Picture 4"/>
          <p:cNvPicPr>
            <a:picLocks noChangeAspect="1"/>
          </p:cNvPicPr>
          <p:nvPr/>
        </p:nvPicPr>
        <p:blipFill>
          <a:blip r:embed="rId3"/>
          <a:stretch>
            <a:fillRect/>
          </a:stretch>
        </p:blipFill>
        <p:spPr>
          <a:xfrm>
            <a:off x="5515924" y="1086802"/>
            <a:ext cx="3537588" cy="2818448"/>
          </a:xfrm>
          <a:prstGeom prst="rect">
            <a:avLst/>
          </a:prstGeom>
        </p:spPr>
      </p:pic>
    </p:spTree>
    <p:extLst>
      <p:ext uri="{BB962C8B-B14F-4D97-AF65-F5344CB8AC3E}">
        <p14:creationId xmlns:p14="http://schemas.microsoft.com/office/powerpoint/2010/main" val="890537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100" b="1" dirty="0"/>
              <a:t>Representation our real world data using vectors </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5348256" cy="5591175"/>
              </a:xfrm>
            </p:spPr>
            <p:txBody>
              <a:bodyPr>
                <a:noAutofit/>
              </a:bodyPr>
              <a:lstStyle/>
              <a:p>
                <a:pPr marL="0" indent="0">
                  <a:buNone/>
                </a:pPr>
                <a:r>
                  <a:rPr lang="en-US" b="1" dirty="0"/>
                  <a:t>Image</a:t>
                </a:r>
              </a:p>
              <a:p>
                <a:r>
                  <a:rPr lang="en-US" sz="2000" dirty="0"/>
                  <a:t>A monochrome (grey scalar) image is an array of </a:t>
                </a:r>
                <a14:m>
                  <m:oMath xmlns:m="http://schemas.openxmlformats.org/officeDocument/2006/math">
                    <m:r>
                      <a:rPr lang="en-US" sz="2000" i="1">
                        <a:latin typeface="Cambria Math" panose="02040503050406030204" pitchFamily="18" charset="0"/>
                      </a:rPr>
                      <m:t>𝑀𝑁</m:t>
                    </m:r>
                    <m:r>
                      <a:rPr lang="en-US" sz="2000" i="1">
                        <a:latin typeface="Cambria Math" panose="02040503050406030204" pitchFamily="18" charset="0"/>
                      </a:rPr>
                      <m:t> </m:t>
                    </m:r>
                  </m:oMath>
                </a14:m>
                <a:r>
                  <a:rPr lang="en-US" sz="2000" dirty="0"/>
                  <a:t>pixels with </a:t>
                </a:r>
                <a14:m>
                  <m:oMath xmlns:m="http://schemas.openxmlformats.org/officeDocument/2006/math">
                    <m:r>
                      <a:rPr lang="en-US" sz="2000" i="1">
                        <a:latin typeface="Cambria Math" panose="02040503050406030204" pitchFamily="18" charset="0"/>
                      </a:rPr>
                      <m:t>𝑀</m:t>
                    </m:r>
                  </m:oMath>
                </a14:m>
                <a:r>
                  <a:rPr lang="en-US" sz="2000" dirty="0"/>
                  <a:t> rows and </a:t>
                </a:r>
                <a14:m>
                  <m:oMath xmlns:m="http://schemas.openxmlformats.org/officeDocument/2006/math">
                    <m:r>
                      <a:rPr lang="en-US" sz="2000" i="1">
                        <a:latin typeface="Cambria Math" panose="02040503050406030204" pitchFamily="18" charset="0"/>
                      </a:rPr>
                      <m:t>𝑁</m:t>
                    </m:r>
                  </m:oMath>
                </a14:m>
                <a:r>
                  <a:rPr lang="en-US" sz="2000" dirty="0"/>
                  <a:t> columns. </a:t>
                </a:r>
              </a:p>
              <a:p>
                <a:r>
                  <a:rPr lang="en-US" sz="2000" dirty="0"/>
                  <a:t>Each pixel has a grayscale or intensity value, with 0 corresponding to black and 1 corresponding to bright white. (Other ranges are also used.) </a:t>
                </a:r>
              </a:p>
              <a:p>
                <a:r>
                  <a:rPr lang="en-US" sz="2000" dirty="0"/>
                  <a:t>An image can be represented by a vector of length </a:t>
                </a:r>
                <a14:m>
                  <m:oMath xmlns:m="http://schemas.openxmlformats.org/officeDocument/2006/math">
                    <m:r>
                      <a:rPr lang="en-US" sz="2000" i="1">
                        <a:latin typeface="Cambria Math" panose="02040503050406030204" pitchFamily="18" charset="0"/>
                      </a:rPr>
                      <m:t>𝑀𝑁</m:t>
                    </m:r>
                  </m:oMath>
                </a14:m>
                <a:r>
                  <a:rPr lang="en-US" sz="2000" dirty="0"/>
                  <a:t>, with the elements giving grayscale levels at the pixel locations, typically ordered column-wise or row-wise.</a:t>
                </a:r>
              </a:p>
              <a:p>
                <a:r>
                  <a:rPr lang="en-US" sz="2000" dirty="0"/>
                  <a:t>A color </a:t>
                </a:r>
                <a14:m>
                  <m:oMath xmlns:m="http://schemas.openxmlformats.org/officeDocument/2006/math">
                    <m:r>
                      <a:rPr lang="en-US" sz="2000" i="1">
                        <a:latin typeface="Cambria Math" panose="02040503050406030204" pitchFamily="18" charset="0"/>
                      </a:rPr>
                      <m:t>𝑀</m:t>
                    </m:r>
                  </m:oMath>
                </a14:m>
                <a:r>
                  <a:rPr lang="en-US" sz="2000" dirty="0"/>
                  <a:t> by </a:t>
                </a:r>
                <a14:m>
                  <m:oMath xmlns:m="http://schemas.openxmlformats.org/officeDocument/2006/math">
                    <m:r>
                      <a:rPr lang="en-US" sz="2000" b="0" i="1" smtClean="0">
                        <a:latin typeface="Cambria Math" panose="02040503050406030204" pitchFamily="18" charset="0"/>
                      </a:rPr>
                      <m:t>𝑁</m:t>
                    </m:r>
                  </m:oMath>
                </a14:m>
                <a:r>
                  <a:rPr lang="en-US" sz="2000" dirty="0"/>
                  <a:t> image is described by a vector of length 3 </a:t>
                </a:r>
                <a14:m>
                  <m:oMath xmlns:m="http://schemas.openxmlformats.org/officeDocument/2006/math">
                    <m:r>
                      <a:rPr lang="en-US" sz="2000" i="1">
                        <a:latin typeface="Cambria Math" panose="02040503050406030204" pitchFamily="18" charset="0"/>
                      </a:rPr>
                      <m:t>𝑀𝑁</m:t>
                    </m:r>
                  </m:oMath>
                </a14:m>
                <a:r>
                  <a:rPr lang="en-US" sz="2000" dirty="0"/>
                  <a:t>, with the entries giving the R, G, and B values for each pixel, in some agreed-upon order.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5348256" cy="5591175"/>
              </a:xfrm>
              <a:blipFill>
                <a:blip r:embed="rId2"/>
                <a:stretch>
                  <a:fillRect l="-2281" t="-1854" r="-228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16</a:t>
            </a:fld>
            <a:endParaRPr lang="en-US" sz="2000" dirty="0"/>
          </a:p>
        </p:txBody>
      </p:sp>
      <p:pic>
        <p:nvPicPr>
          <p:cNvPr id="6" name="Picture 5"/>
          <p:cNvPicPr>
            <a:picLocks noChangeAspect="1"/>
          </p:cNvPicPr>
          <p:nvPr/>
        </p:nvPicPr>
        <p:blipFill>
          <a:blip r:embed="rId3"/>
          <a:stretch>
            <a:fillRect/>
          </a:stretch>
        </p:blipFill>
        <p:spPr>
          <a:xfrm>
            <a:off x="5976906" y="1114424"/>
            <a:ext cx="3167094" cy="2869014"/>
          </a:xfrm>
          <a:prstGeom prst="rect">
            <a:avLst/>
          </a:prstGeom>
        </p:spPr>
      </p:pic>
    </p:spTree>
    <p:extLst>
      <p:ext uri="{BB962C8B-B14F-4D97-AF65-F5344CB8AC3E}">
        <p14:creationId xmlns:p14="http://schemas.microsoft.com/office/powerpoint/2010/main" val="3566502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100" b="1" dirty="0"/>
              <a:t>Representation our real world data using vectors </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000" b="1" dirty="0"/>
                  <a:t>Document Analysis</a:t>
                </a:r>
              </a:p>
              <a:p>
                <a:r>
                  <a:rPr lang="en-US" sz="2000" dirty="0"/>
                  <a:t>Given </a:t>
                </a:r>
                <a14:m>
                  <m:oMath xmlns:m="http://schemas.openxmlformats.org/officeDocument/2006/math">
                    <m:r>
                      <a:rPr lang="en-US" sz="2000" b="0" i="1" smtClean="0">
                        <a:latin typeface="Cambria Math" panose="02040503050406030204" pitchFamily="18" charset="0"/>
                      </a:rPr>
                      <m:t>𝑛</m:t>
                    </m:r>
                  </m:oMath>
                </a14:m>
                <a:r>
                  <a:rPr lang="en-US" sz="2000" dirty="0"/>
                  <a:t> keywords (dictionary), we can use an </a:t>
                </a:r>
                <a14:m>
                  <m:oMath xmlns:m="http://schemas.openxmlformats.org/officeDocument/2006/math">
                    <m:r>
                      <a:rPr lang="en-US" sz="2000" i="1">
                        <a:latin typeface="Cambria Math" panose="02040503050406030204" pitchFamily="18" charset="0"/>
                      </a:rPr>
                      <m:t>𝑛</m:t>
                    </m:r>
                  </m:oMath>
                </a14:m>
                <a:r>
                  <a:rPr lang="en-US" sz="2000" dirty="0"/>
                  <a:t>-vector </a:t>
                </a:r>
                <a14:m>
                  <m:oMath xmlns:m="http://schemas.openxmlformats.org/officeDocument/2006/math">
                    <m:r>
                      <a:rPr lang="en-US" sz="2000" b="1" i="1" smtClean="0">
                        <a:latin typeface="Cambria Math" panose="02040503050406030204" pitchFamily="18" charset="0"/>
                      </a:rPr>
                      <m:t>𝒂</m:t>
                    </m:r>
                    <m:r>
                      <a:rPr lang="en-US" sz="2000" b="1" i="1">
                        <a:latin typeface="Cambria Math" panose="02040503050406030204" pitchFamily="18" charset="0"/>
                      </a:rPr>
                      <m:t> </m:t>
                    </m:r>
                  </m:oMath>
                </a14:m>
                <a:r>
                  <a:rPr lang="en-US" sz="2000" dirty="0"/>
                  <a:t> to represent a document.</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1" i="1">
                        <a:latin typeface="Cambria Math" panose="02040503050406030204" pitchFamily="18" charset="0"/>
                      </a:rPr>
                      <m:t> </m:t>
                    </m:r>
                  </m:oMath>
                </a14:m>
                <a:r>
                  <a:rPr lang="en-US" sz="2000" dirty="0"/>
                  <a:t>represents the number of times the </a:t>
                </a:r>
                <a14:m>
                  <m:oMath xmlns:m="http://schemas.openxmlformats.org/officeDocument/2006/math">
                    <m:r>
                      <a:rPr lang="en-US" sz="2000" i="1">
                        <a:latin typeface="Cambria Math" panose="02040503050406030204" pitchFamily="18" charset="0"/>
                      </a:rPr>
                      <m:t>𝑖</m:t>
                    </m:r>
                  </m:oMath>
                </a14:m>
                <a:r>
                  <a:rPr lang="en-US" sz="2000" dirty="0"/>
                  <a:t>-</a:t>
                </a:r>
                <a:r>
                  <a:rPr lang="en-US" sz="2000" dirty="0" err="1"/>
                  <a:t>th</a:t>
                </a:r>
                <a:r>
                  <a:rPr lang="en-US" sz="2000" dirty="0"/>
                  <a:t> keyword in the dictionary. </a:t>
                </a:r>
              </a:p>
              <a:p>
                <a:endParaRPr lang="en-US" sz="2400" dirty="0"/>
              </a:p>
              <a:p>
                <a:endParaRPr lang="en-US" sz="2400" dirty="0"/>
              </a:p>
              <a:p>
                <a:pPr marL="0" indent="0">
                  <a:buNone/>
                </a:pPr>
                <a:endParaRPr lang="en-US" sz="2400" dirty="0"/>
              </a:p>
              <a:p>
                <a:pPr marL="0" indent="0">
                  <a:buNone/>
                </a:pPr>
                <a:r>
                  <a:rPr lang="en-US" sz="2000" dirty="0"/>
                  <a:t>Consider that we use 6 keywords:{word, in, number horse, the, document}</a:t>
                </a:r>
              </a:p>
              <a:p>
                <a:pPr marL="0" indent="0">
                  <a:buNone/>
                </a:pPr>
                <a:endParaRPr lang="en-US" sz="2000" dirty="0"/>
              </a:p>
              <a:p>
                <a:pPr marL="0" indent="0">
                  <a:buNone/>
                </a:pPr>
                <a:endParaRPr lang="en-US" sz="2000" dirty="0"/>
              </a:p>
              <a:p>
                <a:endParaRPr lang="en-US" sz="24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732" t="-1200"/>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17</a:t>
            </a:fld>
            <a:endParaRPr lang="en-US" sz="2000" dirty="0"/>
          </a:p>
        </p:txBody>
      </p:sp>
      <p:pic>
        <p:nvPicPr>
          <p:cNvPr id="5" name="Picture 4"/>
          <p:cNvPicPr>
            <a:picLocks noChangeAspect="1"/>
          </p:cNvPicPr>
          <p:nvPr/>
        </p:nvPicPr>
        <p:blipFill>
          <a:blip r:embed="rId3"/>
          <a:stretch>
            <a:fillRect/>
          </a:stretch>
        </p:blipFill>
        <p:spPr>
          <a:xfrm>
            <a:off x="628650" y="2748065"/>
            <a:ext cx="8020050" cy="1161946"/>
          </a:xfrm>
          <a:prstGeom prst="rect">
            <a:avLst/>
          </a:prstGeom>
        </p:spPr>
      </p:pic>
      <p:pic>
        <p:nvPicPr>
          <p:cNvPr id="7" name="Picture 6"/>
          <p:cNvPicPr>
            <a:picLocks noChangeAspect="1"/>
          </p:cNvPicPr>
          <p:nvPr/>
        </p:nvPicPr>
        <p:blipFill>
          <a:blip r:embed="rId4"/>
          <a:stretch>
            <a:fillRect/>
          </a:stretch>
        </p:blipFill>
        <p:spPr>
          <a:xfrm>
            <a:off x="323849" y="4474207"/>
            <a:ext cx="3216067" cy="2050418"/>
          </a:xfrm>
          <a:prstGeom prst="rect">
            <a:avLst/>
          </a:prstGeom>
        </p:spPr>
      </p:pic>
      <p:sp>
        <p:nvSpPr>
          <p:cNvPr id="8" name="TextBox 7"/>
          <p:cNvSpPr txBox="1"/>
          <p:nvPr/>
        </p:nvSpPr>
        <p:spPr>
          <a:xfrm>
            <a:off x="3648075" y="4664074"/>
            <a:ext cx="4057690" cy="1600438"/>
          </a:xfrm>
          <a:prstGeom prst="rect">
            <a:avLst/>
          </a:prstGeom>
          <a:noFill/>
        </p:spPr>
        <p:txBody>
          <a:bodyPr wrap="square" rtlCol="0">
            <a:spAutoFit/>
          </a:bodyPr>
          <a:lstStyle/>
          <a:p>
            <a:r>
              <a:rPr lang="en-US" sz="2000" dirty="0"/>
              <a:t>Common practice : count variations of a word  as the same word; for example, `rain', `rains', `raining’ and ‘rained’ are counted as `rain‘.</a:t>
            </a:r>
          </a:p>
          <a:p>
            <a:endParaRPr lang="en-US" dirty="0"/>
          </a:p>
        </p:txBody>
      </p:sp>
    </p:spTree>
    <p:extLst>
      <p:ext uri="{BB962C8B-B14F-4D97-AF65-F5344CB8AC3E}">
        <p14:creationId xmlns:p14="http://schemas.microsoft.com/office/powerpoint/2010/main" val="771519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100" b="1" dirty="0"/>
              <a:t>Representation our real world data using vectors </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r>
                  <a:rPr lang="en-US" dirty="0"/>
                  <a:t>Features or attributes in machine learning </a:t>
                </a:r>
              </a:p>
              <a:p>
                <a:r>
                  <a:rPr lang="en-US" dirty="0"/>
                  <a:t>In many machine learning applications an </a:t>
                </a:r>
                <a14:m>
                  <m:oMath xmlns:m="http://schemas.openxmlformats.org/officeDocument/2006/math">
                    <m:r>
                      <a:rPr lang="en-US" b="0" i="1" smtClean="0">
                        <a:latin typeface="Cambria Math" panose="02040503050406030204" pitchFamily="18" charset="0"/>
                      </a:rPr>
                      <m:t>𝑛</m:t>
                    </m:r>
                  </m:oMath>
                </a14:m>
                <a:r>
                  <a:rPr lang="en-US" dirty="0"/>
                  <a:t>-vector </a:t>
                </a:r>
                <a14:m>
                  <m:oMath xmlns:m="http://schemas.openxmlformats.org/officeDocument/2006/math">
                    <m:r>
                      <a:rPr lang="en-US" b="1" i="1" smtClean="0">
                        <a:latin typeface="Cambria Math" panose="02040503050406030204" pitchFamily="18" charset="0"/>
                      </a:rPr>
                      <m:t>𝒂</m:t>
                    </m:r>
                    <m:r>
                      <a:rPr lang="en-US" b="1" i="1">
                        <a:latin typeface="Cambria Math" panose="02040503050406030204" pitchFamily="18" charset="0"/>
                      </a:rPr>
                      <m:t> </m:t>
                    </m:r>
                  </m:oMath>
                </a14:m>
                <a:r>
                  <a:rPr lang="en-US" dirty="0"/>
                  <a:t>collects together </a:t>
                </a:r>
                <a14:m>
                  <m:oMath xmlns:m="http://schemas.openxmlformats.org/officeDocument/2006/math">
                    <m:r>
                      <a:rPr lang="en-US" i="1">
                        <a:latin typeface="Cambria Math" panose="02040503050406030204" pitchFamily="18" charset="0"/>
                      </a:rPr>
                      <m:t>𝑛</m:t>
                    </m:r>
                  </m:oMath>
                </a14:m>
                <a:r>
                  <a:rPr lang="en-US" dirty="0"/>
                  <a:t> different quantities that represent a single thing or object. </a:t>
                </a:r>
              </a:p>
              <a:p>
                <a:r>
                  <a:rPr lang="en-US" dirty="0"/>
                  <a:t>The quantities can be measurements, or quantities that can be measured or derived from the object. </a:t>
                </a:r>
              </a:p>
              <a:p>
                <a:r>
                  <a:rPr lang="en-US" dirty="0"/>
                  <a:t>We the vector as Feature vector, and its entries are called the features or attributes. </a:t>
                </a:r>
              </a:p>
              <a:p>
                <a:r>
                  <a:rPr lang="en-US" dirty="0"/>
                  <a:t>For example, a 6-vector </a:t>
                </a:r>
                <a14:m>
                  <m:oMath xmlns:m="http://schemas.openxmlformats.org/officeDocument/2006/math">
                    <m:r>
                      <a:rPr lang="en-US" b="1" i="1" smtClean="0">
                        <a:latin typeface="Cambria Math" panose="02040503050406030204" pitchFamily="18" charset="0"/>
                      </a:rPr>
                      <m:t>𝒂</m:t>
                    </m:r>
                  </m:oMath>
                </a14:m>
                <a:r>
                  <a:rPr lang="en-US" dirty="0"/>
                  <a:t> could give the age, height, weight, blood pressure, temperature, and gender of a patient admitted to a hospital. </a:t>
                </a:r>
              </a:p>
              <a:p>
                <a:pPr marL="0" indent="0">
                  <a:buNone/>
                </a:pPr>
                <a:r>
                  <a:rPr lang="en-US" dirty="0">
                    <a:solidFill>
                      <a:srgbClr val="FF0000"/>
                    </a:solidFill>
                  </a:rPr>
                  <a:t>The last entry of the vector could be encoded as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𝑎</m:t>
                        </m:r>
                      </m:e>
                      <m:sub>
                        <m:r>
                          <a:rPr lang="en-US" b="0" i="1" smtClean="0">
                            <a:solidFill>
                              <a:srgbClr val="FF0000"/>
                            </a:solidFill>
                            <a:latin typeface="Cambria Math" panose="02040503050406030204" pitchFamily="18" charset="0"/>
                          </a:rPr>
                          <m:t>6</m:t>
                        </m:r>
                      </m:sub>
                    </m:sSub>
                  </m:oMath>
                </a14:m>
                <a:r>
                  <a:rPr lang="en-US" dirty="0">
                    <a:solidFill>
                      <a:srgbClr val="FF0000"/>
                    </a:solidFill>
                  </a:rPr>
                  <a:t> = 0 for male, </a:t>
                </a:r>
                <a14:m>
                  <m:oMath xmlns:m="http://schemas.openxmlformats.org/officeDocument/2006/math">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6</m:t>
                        </m:r>
                      </m:sub>
                    </m:sSub>
                  </m:oMath>
                </a14:m>
                <a:r>
                  <a:rPr lang="en-US" dirty="0">
                    <a:solidFill>
                      <a:srgbClr val="FF0000"/>
                    </a:solidFill>
                  </a:rPr>
                  <a:t> = 1 for female, </a:t>
                </a:r>
                <a14:m>
                  <m:oMath xmlns:m="http://schemas.openxmlformats.org/officeDocument/2006/math">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6</m:t>
                        </m:r>
                      </m:sub>
                    </m:sSub>
                  </m:oMath>
                </a14:m>
                <a:r>
                  <a:rPr lang="en-US" dirty="0">
                    <a:solidFill>
                      <a:srgbClr val="FF0000"/>
                    </a:solidFill>
                  </a:rPr>
                  <a:t> = 2 for others)</a:t>
                </a:r>
                <a:endParaRPr lang="en-US" sz="20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r="-293" b="-5453"/>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18</a:t>
            </a:fld>
            <a:endParaRPr lang="en-US" sz="2000" dirty="0"/>
          </a:p>
        </p:txBody>
      </p:sp>
    </p:spTree>
    <p:extLst>
      <p:ext uri="{BB962C8B-B14F-4D97-AF65-F5344CB8AC3E}">
        <p14:creationId xmlns:p14="http://schemas.microsoft.com/office/powerpoint/2010/main" val="3527555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Addition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r>
                  <a:rPr lang="en-US" sz="2400" dirty="0"/>
                  <a:t>Two vectors with the same size can be added together by adding the corresponding elements, to form another vector of the same size, called the sum of the vectors.</a:t>
                </a:r>
              </a:p>
              <a:p>
                <a:r>
                  <a:rPr lang="en-US" sz="2400" dirty="0"/>
                  <a:t>Vector addition is denoted by the symbol +. </a:t>
                </a:r>
              </a:p>
              <a:p>
                <a:pPr marL="0" indent="0">
                  <a:buNone/>
                </a:pPr>
                <a14:m>
                  <m:oMath xmlns:m="http://schemas.openxmlformats.org/officeDocument/2006/math">
                    <m:r>
                      <a:rPr lang="en-US" sz="2400" b="1" i="1" smtClean="0">
                        <a:latin typeface="Cambria Math" panose="02040503050406030204" pitchFamily="18" charset="0"/>
                      </a:rPr>
                      <m:t>𝒖</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0</m:t>
                              </m:r>
                            </m:e>
                          </m:mr>
                          <m:mr>
                            <m:e>
                              <m:r>
                                <a:rPr lang="en-US" sz="2400" b="0" i="1" smtClean="0">
                                  <a:latin typeface="Cambria Math" panose="02040503050406030204" pitchFamily="18" charset="0"/>
                                </a:rPr>
                                <m:t>7</m:t>
                              </m:r>
                            </m:e>
                          </m:mr>
                          <m:mr>
                            <m:e>
                              <m:r>
                                <a:rPr lang="en-US" sz="2400" b="0" i="1" smtClean="0">
                                  <a:latin typeface="Cambria Math" panose="02040503050406030204" pitchFamily="18" charset="0"/>
                                </a:rPr>
                                <m:t>3</m:t>
                              </m:r>
                            </m:e>
                          </m:mr>
                        </m:m>
                      </m:e>
                    </m:d>
                  </m:oMath>
                </a14:m>
                <a:r>
                  <a:rPr lang="en-US" sz="2400" b="1" dirty="0"/>
                  <a:t>, </a:t>
                </a:r>
                <a14:m>
                  <m:oMath xmlns:m="http://schemas.openxmlformats.org/officeDocument/2006/math">
                    <m:r>
                      <a:rPr lang="en-US" sz="2400" b="1" i="1" smtClean="0">
                        <a:latin typeface="Cambria Math" panose="02040503050406030204" pitchFamily="18" charset="0"/>
                      </a:rPr>
                      <m:t>𝒗</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2</m:t>
                              </m:r>
                            </m:e>
                          </m:mr>
                          <m:mr>
                            <m:e>
                              <m:r>
                                <a:rPr lang="en-US" sz="2400" i="1">
                                  <a:latin typeface="Cambria Math" panose="02040503050406030204" pitchFamily="18" charset="0"/>
                                </a:rPr>
                                <m:t>0</m:t>
                              </m:r>
                            </m:e>
                          </m:mr>
                        </m:m>
                      </m:e>
                    </m:d>
                  </m:oMath>
                </a14:m>
                <a:r>
                  <a:rPr lang="en-US" sz="2400" dirty="0"/>
                  <a:t>, </a:t>
                </a:r>
                <a14:m>
                  <m:oMath xmlns:m="http://schemas.openxmlformats.org/officeDocument/2006/math">
                    <m:r>
                      <a:rPr lang="en-US" sz="2400" b="1" i="1">
                        <a:latin typeface="Cambria Math" panose="02040503050406030204" pitchFamily="18" charset="0"/>
                      </a:rPr>
                      <m:t>𝒖</m:t>
                    </m:r>
                    <m:r>
                      <a:rPr lang="en-US" sz="2400" b="0" i="1" smtClean="0">
                        <a:latin typeface="Cambria Math" panose="02040503050406030204" pitchFamily="18" charset="0"/>
                      </a:rPr>
                      <m:t>+</m:t>
                    </m:r>
                    <m:r>
                      <a:rPr lang="en-US" sz="2400" b="1" i="1">
                        <a:latin typeface="Cambria Math" panose="02040503050406030204" pitchFamily="18" charset="0"/>
                      </a:rPr>
                      <m:t>𝒗</m:t>
                    </m:r>
                    <m:r>
                      <a:rPr lang="en-US" sz="2400" b="1"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0</m:t>
                              </m:r>
                            </m:e>
                          </m:mr>
                          <m:mr>
                            <m:e>
                              <m:r>
                                <a:rPr lang="en-US" sz="2400" i="1">
                                  <a:latin typeface="Cambria Math" panose="02040503050406030204" pitchFamily="18" charset="0"/>
                                </a:rPr>
                                <m:t>7</m:t>
                              </m:r>
                            </m:e>
                          </m:mr>
                          <m:mr>
                            <m:e>
                              <m:r>
                                <a:rPr lang="en-US" sz="2400" i="1">
                                  <a:latin typeface="Cambria Math" panose="02040503050406030204" pitchFamily="18" charset="0"/>
                                </a:rPr>
                                <m:t>3</m:t>
                              </m:r>
                            </m:e>
                          </m:mr>
                        </m:m>
                      </m:e>
                    </m:d>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1</m:t>
                              </m:r>
                            </m:e>
                          </m:mr>
                          <m:mr>
                            <m:e>
                              <m:r>
                                <a:rPr lang="en-US" sz="2400" i="1">
                                  <a:latin typeface="Cambria Math" panose="02040503050406030204" pitchFamily="18" charset="0"/>
                                </a:rPr>
                                <m:t>2</m:t>
                              </m:r>
                            </m:e>
                          </m:mr>
                          <m:mr>
                            <m:e>
                              <m:r>
                                <a:rPr lang="en-US" sz="2400" i="1">
                                  <a:latin typeface="Cambria Math" panose="02040503050406030204" pitchFamily="18" charset="0"/>
                                </a:rPr>
                                <m:t>0</m:t>
                              </m:r>
                            </m:e>
                          </m:mr>
                        </m:m>
                      </m:e>
                    </m:d>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1</m:t>
                              </m:r>
                            </m:e>
                          </m:mr>
                          <m:mr>
                            <m:e>
                              <m:r>
                                <a:rPr lang="en-US" sz="2400" b="0" i="1" smtClean="0">
                                  <a:latin typeface="Cambria Math" panose="02040503050406030204" pitchFamily="18" charset="0"/>
                                </a:rPr>
                                <m:t>9</m:t>
                              </m:r>
                            </m:e>
                          </m:mr>
                          <m:mr>
                            <m:e>
                              <m:r>
                                <a:rPr lang="en-US" sz="2400" b="0" i="1" smtClean="0">
                                  <a:latin typeface="Cambria Math" panose="02040503050406030204" pitchFamily="18" charset="0"/>
                                </a:rPr>
                                <m:t>3</m:t>
                              </m:r>
                            </m:e>
                          </m:mr>
                        </m:m>
                      </m:e>
                    </m:d>
                  </m:oMath>
                </a14:m>
                <a:endParaRPr lang="en-US" sz="2400" dirty="0"/>
              </a:p>
              <a:p>
                <a:pPr marL="0" indent="0">
                  <a:buNone/>
                </a:pPr>
                <a:endParaRPr lang="en-US" sz="2400" dirty="0"/>
              </a:p>
              <a:p>
                <a:pPr marL="0" indent="0">
                  <a:buNone/>
                </a:pPr>
                <a14:m>
                  <m:oMath xmlns:m="http://schemas.openxmlformats.org/officeDocument/2006/math">
                    <m:r>
                      <a:rPr lang="en-US" sz="2400" b="1" i="1">
                        <a:latin typeface="Cambria Math" panose="02040503050406030204" pitchFamily="18" charset="0"/>
                      </a:rPr>
                      <m:t>𝒖</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2</m:t>
                              </m:r>
                            </m:e>
                          </m:mr>
                          <m:mr>
                            <m:e>
                              <m:r>
                                <a:rPr lang="en-US" sz="2400" b="0" i="1" smtClean="0">
                                  <a:latin typeface="Cambria Math" panose="02040503050406030204" pitchFamily="18" charset="0"/>
                                </a:rPr>
                                <m:t>1</m:t>
                              </m:r>
                            </m:e>
                          </m:mr>
                        </m:m>
                      </m:e>
                    </m:d>
                  </m:oMath>
                </a14:m>
                <a:r>
                  <a:rPr lang="en-US" sz="2400" b="1" dirty="0"/>
                  <a:t>, </a:t>
                </a:r>
                <a14:m>
                  <m:oMath xmlns:m="http://schemas.openxmlformats.org/officeDocument/2006/math">
                    <m:r>
                      <a:rPr lang="en-US" sz="2400" b="1" i="1">
                        <a:latin typeface="Cambria Math" panose="02040503050406030204" pitchFamily="18" charset="0"/>
                      </a:rPr>
                      <m:t>𝒗</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1</m:t>
                              </m:r>
                            </m:e>
                          </m:mr>
                          <m:mr>
                            <m:e>
                              <m:r>
                                <a:rPr lang="en-US" sz="2400" b="0" i="1" smtClean="0">
                                  <a:latin typeface="Cambria Math" panose="02040503050406030204" pitchFamily="18" charset="0"/>
                                </a:rPr>
                                <m:t>3</m:t>
                              </m:r>
                            </m:e>
                          </m:mr>
                        </m:m>
                      </m:e>
                    </m:d>
                  </m:oMath>
                </a14:m>
                <a:r>
                  <a:rPr lang="en-US" sz="2400" dirty="0"/>
                  <a:t>, </a:t>
                </a:r>
                <a14:m>
                  <m:oMath xmlns:m="http://schemas.openxmlformats.org/officeDocument/2006/math">
                    <m:r>
                      <a:rPr lang="en-US" sz="2400" b="1" i="1">
                        <a:latin typeface="Cambria Math" panose="02040503050406030204" pitchFamily="18" charset="0"/>
                      </a:rPr>
                      <m:t>𝒖</m:t>
                    </m:r>
                    <m:r>
                      <a:rPr lang="en-US" sz="2400" i="1">
                        <a:latin typeface="Cambria Math" panose="02040503050406030204" pitchFamily="18" charset="0"/>
                      </a:rPr>
                      <m:t>+</m:t>
                    </m:r>
                    <m:r>
                      <a:rPr lang="en-US" sz="2400" b="1" i="1">
                        <a:latin typeface="Cambria Math" panose="02040503050406030204" pitchFamily="18" charset="0"/>
                      </a:rPr>
                      <m:t>𝒗</m:t>
                    </m:r>
                    <m:r>
                      <a:rPr lang="en-US" sz="2400" b="1"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1</m:t>
                              </m:r>
                            </m:e>
                          </m:mr>
                        </m:m>
                      </m:e>
                    </m:d>
                    <m:r>
                      <a:rPr lang="en-US" sz="2400" b="1" i="0"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m:t>
                              </m:r>
                              <m:r>
                                <a:rPr lang="en-US" sz="2400" i="1">
                                  <a:latin typeface="Cambria Math" panose="02040503050406030204" pitchFamily="18" charset="0"/>
                                </a:rPr>
                                <m:t>1</m:t>
                              </m:r>
                            </m:e>
                          </m:mr>
                          <m:mr>
                            <m:e>
                              <m:r>
                                <a:rPr lang="en-US" sz="2400" i="1">
                                  <a:latin typeface="Cambria Math" panose="02040503050406030204" pitchFamily="18" charset="0"/>
                                </a:rPr>
                                <m:t>3</m:t>
                              </m:r>
                            </m:e>
                          </m:mr>
                        </m:m>
                      </m:e>
                    </m:d>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4</m:t>
                              </m:r>
                            </m:e>
                          </m:mr>
                        </m:m>
                      </m:e>
                    </m:d>
                  </m:oMath>
                </a14:m>
                <a:endParaRPr lang="en-US" sz="2400" dirty="0"/>
              </a:p>
              <a:p>
                <a:pPr marL="0" indent="0">
                  <a:buNone/>
                </a:pPr>
                <a:r>
                  <a:rPr lang="en-US" dirty="0">
                    <a:solidFill>
                      <a:srgbClr val="FF0000"/>
                    </a:solidFill>
                  </a:rPr>
                  <a:t>Vector subtraction is similar. </a:t>
                </a:r>
              </a:p>
              <a:p>
                <a:pPr marL="0" indent="0">
                  <a:buNone/>
                </a:pPr>
                <a14:m>
                  <m:oMath xmlns:m="http://schemas.openxmlformats.org/officeDocument/2006/math">
                    <m:r>
                      <a:rPr lang="en-US" b="1" i="1" smtClean="0">
                        <a:solidFill>
                          <a:srgbClr val="FF0000"/>
                        </a:solidFill>
                        <a:latin typeface="Cambria Math" panose="02040503050406030204" pitchFamily="18" charset="0"/>
                      </a:rPr>
                      <m:t>𝒖</m:t>
                    </m:r>
                    <m:r>
                      <a:rPr lang="en-US" i="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1</m:t>
                              </m:r>
                            </m:e>
                          </m:mr>
                          <m:mr>
                            <m:e>
                              <m:r>
                                <a:rPr lang="en-US" i="1">
                                  <a:solidFill>
                                    <a:srgbClr val="FF0000"/>
                                  </a:solidFill>
                                  <a:latin typeface="Cambria Math" panose="02040503050406030204" pitchFamily="18" charset="0"/>
                                </a:rPr>
                                <m:t>9</m:t>
                              </m:r>
                            </m:e>
                          </m:mr>
                        </m:m>
                      </m:e>
                    </m:d>
                  </m:oMath>
                </a14:m>
                <a:r>
                  <a:rPr lang="en-US" b="1" dirty="0">
                    <a:solidFill>
                      <a:srgbClr val="FF0000"/>
                    </a:solidFill>
                  </a:rPr>
                  <a:t>, </a:t>
                </a:r>
                <a14:m>
                  <m:oMath xmlns:m="http://schemas.openxmlformats.org/officeDocument/2006/math">
                    <m:r>
                      <a:rPr lang="en-US" b="1" i="1">
                        <a:solidFill>
                          <a:srgbClr val="FF0000"/>
                        </a:solidFill>
                        <a:latin typeface="Cambria Math" panose="02040503050406030204" pitchFamily="18" charset="0"/>
                      </a:rPr>
                      <m:t>𝒗</m:t>
                    </m:r>
                    <m:r>
                      <a:rPr lang="en-US" i="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1</m:t>
                              </m:r>
                            </m:e>
                          </m:mr>
                          <m:mr>
                            <m:e>
                              <m:r>
                                <a:rPr lang="en-US" i="1">
                                  <a:solidFill>
                                    <a:srgbClr val="FF0000"/>
                                  </a:solidFill>
                                  <a:latin typeface="Cambria Math" panose="02040503050406030204" pitchFamily="18" charset="0"/>
                                </a:rPr>
                                <m:t>1</m:t>
                              </m:r>
                            </m:e>
                          </m:mr>
                        </m:m>
                      </m:e>
                    </m:d>
                  </m:oMath>
                </a14:m>
                <a:r>
                  <a:rPr lang="en-US" dirty="0">
                    <a:solidFill>
                      <a:srgbClr val="FF0000"/>
                    </a:solidFill>
                  </a:rPr>
                  <a:t>, </a:t>
                </a:r>
                <a14:m>
                  <m:oMath xmlns:m="http://schemas.openxmlformats.org/officeDocument/2006/math">
                    <m:r>
                      <a:rPr lang="en-US" b="1" i="1">
                        <a:solidFill>
                          <a:srgbClr val="FF0000"/>
                        </a:solidFill>
                        <a:latin typeface="Cambria Math" panose="02040503050406030204" pitchFamily="18" charset="0"/>
                      </a:rPr>
                      <m:t>𝒖</m:t>
                    </m:r>
                    <m:r>
                      <a:rPr lang="en-US"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𝒗</m:t>
                    </m:r>
                    <m:r>
                      <a:rPr lang="en-US" b="1" i="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1</m:t>
                              </m:r>
                            </m:e>
                          </m:mr>
                          <m:mr>
                            <m:e>
                              <m:r>
                                <a:rPr lang="en-US" i="1">
                                  <a:solidFill>
                                    <a:srgbClr val="FF0000"/>
                                  </a:solidFill>
                                  <a:latin typeface="Cambria Math" panose="02040503050406030204" pitchFamily="18" charset="0"/>
                                </a:rPr>
                                <m:t>9</m:t>
                              </m:r>
                            </m:e>
                          </m:mr>
                        </m:m>
                      </m:e>
                    </m:d>
                    <m:r>
                      <a:rPr lang="en-US" b="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a:rPr lang="en-US" i="1">
                                  <a:solidFill>
                                    <a:srgbClr val="FF0000"/>
                                  </a:solidFill>
                                  <a:latin typeface="Cambria Math" panose="02040503050406030204" pitchFamily="18" charset="0"/>
                                </a:rPr>
                                <m:t>1</m:t>
                              </m:r>
                            </m:e>
                          </m:mr>
                          <m:mr>
                            <m:e>
                              <m:r>
                                <a:rPr lang="en-US" i="1">
                                  <a:solidFill>
                                    <a:srgbClr val="FF0000"/>
                                  </a:solidFill>
                                  <a:latin typeface="Cambria Math" panose="02040503050406030204" pitchFamily="18" charset="0"/>
                                </a:rPr>
                                <m:t>1</m:t>
                              </m:r>
                            </m:e>
                          </m:mr>
                        </m:m>
                      </m:e>
                    </m:d>
                    <m:r>
                      <a:rPr lang="en-US" i="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i="1">
                                  <a:solidFill>
                                    <a:srgbClr val="FF0000"/>
                                  </a:solidFill>
                                  <a:latin typeface="Cambria Math" panose="02040503050406030204" pitchFamily="18" charset="0"/>
                                </a:rPr>
                                <m:t>0</m:t>
                              </m:r>
                            </m:e>
                          </m:mr>
                          <m:mr>
                            <m:e>
                              <m:r>
                                <a:rPr lang="en-US" b="0" i="1" smtClean="0">
                                  <a:solidFill>
                                    <a:srgbClr val="FF0000"/>
                                  </a:solidFill>
                                  <a:latin typeface="Cambria Math" panose="02040503050406030204" pitchFamily="18" charset="0"/>
                                </a:rPr>
                                <m:t>8</m:t>
                              </m:r>
                            </m:e>
                          </m:mr>
                        </m:m>
                      </m:e>
                    </m:d>
                  </m:oMath>
                </a14:m>
                <a:endParaRPr lang="en-US" dirty="0">
                  <a:solidFill>
                    <a:srgbClr val="FF0000"/>
                  </a:solidFill>
                </a:endParaRPr>
              </a:p>
              <a:p>
                <a:pPr marL="0" indent="0">
                  <a:buNone/>
                </a:pPr>
                <a:r>
                  <a:rPr lang="en-US" dirty="0">
                    <a:solidFill>
                      <a:srgbClr val="FF0000"/>
                    </a:solidFill>
                  </a:rPr>
                  <a:t>Actually, we no need to define subtraction. Why? </a:t>
                </a:r>
              </a:p>
              <a:p>
                <a:pPr marL="0" indent="0">
                  <a:buNone/>
                </a:pPr>
                <a:r>
                  <a:rPr lang="en-US" dirty="0"/>
                  <a:t> </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527" b="-6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19</a:t>
            </a:fld>
            <a:endParaRPr lang="en-US" sz="2000" dirty="0"/>
          </a:p>
        </p:txBody>
      </p:sp>
    </p:spTree>
    <p:extLst>
      <p:ext uri="{BB962C8B-B14F-4D97-AF65-F5344CB8AC3E}">
        <p14:creationId xmlns:p14="http://schemas.microsoft.com/office/powerpoint/2010/main" val="37974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735" y="574702"/>
            <a:ext cx="7543800" cy="865791"/>
          </a:xfrm>
        </p:spPr>
        <p:txBody>
          <a:bodyPr/>
          <a:lstStyle/>
          <a:p>
            <a:r>
              <a:rPr lang="en-US" dirty="0"/>
              <a:t>Contents</a:t>
            </a:r>
          </a:p>
        </p:txBody>
      </p:sp>
      <p:sp>
        <p:nvSpPr>
          <p:cNvPr id="3" name="Content Placeholder 2"/>
          <p:cNvSpPr>
            <a:spLocks noGrp="1"/>
          </p:cNvSpPr>
          <p:nvPr>
            <p:ph idx="1"/>
          </p:nvPr>
        </p:nvSpPr>
        <p:spPr>
          <a:xfrm>
            <a:off x="822959" y="1920890"/>
            <a:ext cx="7543801" cy="4023360"/>
          </a:xfrm>
        </p:spPr>
        <p:txBody>
          <a:bodyPr>
            <a:normAutofit fontScale="92500" lnSpcReduction="10000"/>
          </a:bodyPr>
          <a:lstStyle/>
          <a:p>
            <a:r>
              <a:rPr lang="en-US" dirty="0"/>
              <a:t>Vectors</a:t>
            </a:r>
          </a:p>
          <a:p>
            <a:r>
              <a:rPr lang="en-US" dirty="0"/>
              <a:t>Vector addition</a:t>
            </a:r>
          </a:p>
          <a:p>
            <a:r>
              <a:rPr lang="en-US" dirty="0"/>
              <a:t>Scalar-vector multiplication</a:t>
            </a:r>
          </a:p>
          <a:p>
            <a:r>
              <a:rPr lang="en-US" dirty="0"/>
              <a:t>Inner product, Norm, Distance</a:t>
            </a:r>
          </a:p>
          <a:p>
            <a:r>
              <a:rPr lang="en-US" dirty="0"/>
              <a:t>Linear functions</a:t>
            </a:r>
          </a:p>
          <a:p>
            <a:r>
              <a:rPr lang="en-US" dirty="0"/>
              <a:t>Applications: Regression and Clustering</a:t>
            </a:r>
          </a:p>
          <a:p>
            <a:r>
              <a:rPr lang="en-US" dirty="0"/>
              <a:t>Linear independent</a:t>
            </a:r>
          </a:p>
          <a:p>
            <a:r>
              <a:rPr lang="en-US" dirty="0"/>
              <a:t>Basis </a:t>
            </a:r>
          </a:p>
          <a:p>
            <a:r>
              <a:rPr lang="en-US" dirty="0"/>
              <a:t>Orthogonal and Orthonormal </a:t>
            </a:r>
          </a:p>
          <a:p>
            <a:pPr marL="0" indent="0">
              <a:buNone/>
            </a:pPr>
            <a:endParaRPr lang="en-US" dirty="0"/>
          </a:p>
        </p:txBody>
      </p:sp>
      <p:sp>
        <p:nvSpPr>
          <p:cNvPr id="4" name="Footer Placeholder 3"/>
          <p:cNvSpPr>
            <a:spLocks noGrp="1"/>
          </p:cNvSpPr>
          <p:nvPr>
            <p:ph type="ftr" sz="quarter" idx="11"/>
          </p:nvPr>
        </p:nvSpPr>
        <p:spPr>
          <a:xfrm>
            <a:off x="8129391" y="6242084"/>
            <a:ext cx="851143" cy="365125"/>
          </a:xfrm>
        </p:spPr>
        <p:txBody>
          <a:bodyPr/>
          <a:lstStyle/>
          <a:p>
            <a:r>
              <a:rPr lang="en-US" sz="2000" dirty="0"/>
              <a:t>P</a:t>
            </a:r>
            <a:fld id="{6493267D-E336-4595-9520-79F3ADF8DE48}" type="slidenum">
              <a:rPr lang="en-US" sz="2000" smtClean="0"/>
              <a:t>2</a:t>
            </a:fld>
            <a:endParaRPr lang="en-US" sz="2000" dirty="0"/>
          </a:p>
        </p:txBody>
      </p:sp>
    </p:spTree>
    <p:extLst>
      <p:ext uri="{BB962C8B-B14F-4D97-AF65-F5344CB8AC3E}">
        <p14:creationId xmlns:p14="http://schemas.microsoft.com/office/powerpoint/2010/main" val="13954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Addition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000" b="1" dirty="0"/>
                  <a:t>Properties</a:t>
                </a:r>
              </a:p>
              <a:p>
                <a:pPr marL="0" indent="0">
                  <a:buNone/>
                </a:pPr>
                <a:r>
                  <a:rPr lang="en-US" sz="2400" dirty="0"/>
                  <a:t>For any vectors </a:t>
                </a:r>
                <a14:m>
                  <m:oMath xmlns:m="http://schemas.openxmlformats.org/officeDocument/2006/math">
                    <m:r>
                      <a:rPr lang="en-US" sz="2400" b="1" i="1" smtClean="0">
                        <a:latin typeface="Cambria Math" panose="02040503050406030204" pitchFamily="18" charset="0"/>
                      </a:rPr>
                      <m:t>𝒂</m:t>
                    </m:r>
                  </m:oMath>
                </a14:m>
                <a:r>
                  <a:rPr lang="en-US" sz="2400" dirty="0"/>
                  <a:t>, </a:t>
                </a:r>
                <a14:m>
                  <m:oMath xmlns:m="http://schemas.openxmlformats.org/officeDocument/2006/math">
                    <m:r>
                      <a:rPr lang="en-US" sz="2400" b="1" i="1" smtClean="0">
                        <a:latin typeface="Cambria Math" panose="02040503050406030204" pitchFamily="18" charset="0"/>
                      </a:rPr>
                      <m:t>𝒃</m:t>
                    </m:r>
                  </m:oMath>
                </a14:m>
                <a:r>
                  <a:rPr lang="en-US" sz="2400" dirty="0"/>
                  <a:t>, and </a:t>
                </a:r>
                <a14:m>
                  <m:oMath xmlns:m="http://schemas.openxmlformats.org/officeDocument/2006/math">
                    <m:r>
                      <a:rPr lang="en-US" sz="2400" b="1" i="1" smtClean="0">
                        <a:latin typeface="Cambria Math" panose="02040503050406030204" pitchFamily="18" charset="0"/>
                      </a:rPr>
                      <m:t>𝒄</m:t>
                    </m:r>
                  </m:oMath>
                </a14:m>
                <a:r>
                  <a:rPr lang="en-US" sz="2400" dirty="0"/>
                  <a:t> of the same size,</a:t>
                </a:r>
              </a:p>
              <a:p>
                <a:r>
                  <a:rPr lang="en-US" sz="2400" dirty="0"/>
                  <a:t>Vector addition is commutative: </a:t>
                </a:r>
                <a14:m>
                  <m:oMath xmlns:m="http://schemas.openxmlformats.org/officeDocument/2006/math">
                    <m:r>
                      <a:rPr lang="en-US" sz="2400" b="1" i="1">
                        <a:latin typeface="Cambria Math" panose="02040503050406030204" pitchFamily="18" charset="0"/>
                      </a:rPr>
                      <m:t>𝒂</m:t>
                    </m:r>
                    <m:r>
                      <a:rPr lang="en-US" sz="2400" b="0" i="0" smtClean="0">
                        <a:latin typeface="Cambria Math" panose="02040503050406030204" pitchFamily="18" charset="0"/>
                      </a:rPr>
                      <m:t>+</m:t>
                    </m:r>
                    <m:r>
                      <a:rPr lang="en-US" sz="2400" b="1" i="1">
                        <a:latin typeface="Cambria Math" panose="02040503050406030204" pitchFamily="18" charset="0"/>
                      </a:rPr>
                      <m:t>𝒃</m:t>
                    </m:r>
                  </m:oMath>
                </a14:m>
                <a:r>
                  <a:rPr lang="en-US" sz="2400" dirty="0"/>
                  <a:t> = </a:t>
                </a:r>
                <a14:m>
                  <m:oMath xmlns:m="http://schemas.openxmlformats.org/officeDocument/2006/math">
                    <m:r>
                      <a:rPr lang="en-US" sz="2400" b="1" i="1">
                        <a:latin typeface="Cambria Math" panose="02040503050406030204" pitchFamily="18" charset="0"/>
                      </a:rPr>
                      <m:t>𝒃</m:t>
                    </m:r>
                    <m:r>
                      <a:rPr lang="en-US" sz="2400" b="1" i="1" smtClean="0">
                        <a:latin typeface="Cambria Math" panose="02040503050406030204" pitchFamily="18" charset="0"/>
                      </a:rPr>
                      <m:t>+</m:t>
                    </m:r>
                    <m:r>
                      <a:rPr lang="en-US" sz="2400" b="1" i="1" smtClean="0">
                        <a:latin typeface="Cambria Math" panose="02040503050406030204" pitchFamily="18" charset="0"/>
                      </a:rPr>
                      <m:t>𝒂</m:t>
                    </m:r>
                  </m:oMath>
                </a14:m>
                <a:r>
                  <a:rPr lang="en-US" sz="2400" dirty="0"/>
                  <a:t>.</a:t>
                </a:r>
              </a:p>
              <a:p>
                <a:r>
                  <a:rPr lang="en-US" sz="2400" dirty="0"/>
                  <a:t>Vector addition is associative: </a:t>
                </a:r>
                <a14:m>
                  <m:oMath xmlns:m="http://schemas.openxmlformats.org/officeDocument/2006/math">
                    <m:d>
                      <m:dPr>
                        <m:ctrlPr>
                          <a:rPr lang="en-US" sz="2400" b="0" i="1" smtClean="0">
                            <a:latin typeface="Cambria Math" panose="02040503050406030204" pitchFamily="18" charset="0"/>
                          </a:rPr>
                        </m:ctrlPr>
                      </m:dPr>
                      <m:e>
                        <m:r>
                          <a:rPr lang="en-US" sz="2400" b="1" i="1">
                            <a:latin typeface="Cambria Math" panose="02040503050406030204" pitchFamily="18" charset="0"/>
                          </a:rPr>
                          <m:t>𝒂</m:t>
                        </m:r>
                        <m:r>
                          <a:rPr lang="en-US" sz="2400">
                            <a:latin typeface="Cambria Math" panose="02040503050406030204" pitchFamily="18" charset="0"/>
                          </a:rPr>
                          <m:t>+</m:t>
                        </m:r>
                        <m:r>
                          <a:rPr lang="en-US" sz="2400" b="1" i="1">
                            <a:latin typeface="Cambria Math" panose="02040503050406030204" pitchFamily="18" charset="0"/>
                          </a:rPr>
                          <m:t>𝒃</m:t>
                        </m:r>
                      </m:e>
                    </m:d>
                    <m:r>
                      <a:rPr lang="en-US" sz="2400" b="1" i="1" smtClean="0">
                        <a:latin typeface="Cambria Math" panose="02040503050406030204" pitchFamily="18" charset="0"/>
                      </a:rPr>
                      <m:t>+</m:t>
                    </m:r>
                    <m:r>
                      <a:rPr lang="en-US" sz="2400" b="1" i="1" smtClean="0">
                        <a:latin typeface="Cambria Math" panose="02040503050406030204" pitchFamily="18" charset="0"/>
                      </a:rPr>
                      <m:t>𝒄</m:t>
                    </m:r>
                    <m:r>
                      <a:rPr lang="en-US" sz="2400" b="0" i="0" smtClean="0">
                        <a:latin typeface="Cambria Math" panose="02040503050406030204" pitchFamily="18" charset="0"/>
                      </a:rPr>
                      <m:t>=</m:t>
                    </m:r>
                    <m:r>
                      <a:rPr lang="en-US" sz="2400" b="1" i="1" smtClean="0">
                        <a:latin typeface="Cambria Math" panose="02040503050406030204" pitchFamily="18" charset="0"/>
                      </a:rPr>
                      <m:t>𝒂</m:t>
                    </m:r>
                    <m:r>
                      <a:rPr lang="en-US" sz="2400" b="1" i="1" smtClean="0">
                        <a:latin typeface="Cambria Math" panose="02040503050406030204" pitchFamily="18" charset="0"/>
                      </a:rPr>
                      <m:t>+(</m:t>
                    </m:r>
                    <m:r>
                      <a:rPr lang="en-US" sz="2400" b="1" i="1" smtClean="0">
                        <a:latin typeface="Cambria Math" panose="02040503050406030204" pitchFamily="18" charset="0"/>
                      </a:rPr>
                      <m:t>𝒃</m:t>
                    </m:r>
                    <m:r>
                      <a:rPr lang="en-US" sz="2400" b="1" i="1">
                        <a:latin typeface="Cambria Math" panose="02040503050406030204" pitchFamily="18" charset="0"/>
                      </a:rPr>
                      <m:t>+</m:t>
                    </m:r>
                    <m:r>
                      <a:rPr lang="en-US" sz="2400" b="1" i="1" smtClean="0">
                        <a:latin typeface="Cambria Math" panose="02040503050406030204" pitchFamily="18" charset="0"/>
                      </a:rPr>
                      <m:t>𝒄</m:t>
                    </m:r>
                    <m:r>
                      <a:rPr lang="en-US" sz="2400" b="1" i="1" smtClean="0">
                        <a:latin typeface="Cambria Math" panose="02040503050406030204" pitchFamily="18" charset="0"/>
                      </a:rPr>
                      <m:t>)</m:t>
                    </m:r>
                  </m:oMath>
                </a14:m>
                <a:r>
                  <a:rPr lang="en-US" sz="2400" dirty="0"/>
                  <a:t>. Therefor We can therefore write both as </a:t>
                </a:r>
                <a14:m>
                  <m:oMath xmlns:m="http://schemas.openxmlformats.org/officeDocument/2006/math">
                    <m:r>
                      <a:rPr lang="en-US" sz="2400" b="1" i="1">
                        <a:latin typeface="Cambria Math" panose="02040503050406030204" pitchFamily="18" charset="0"/>
                      </a:rPr>
                      <m:t>𝒂</m:t>
                    </m:r>
                    <m:r>
                      <a:rPr lang="en-US" sz="2400" b="1" i="1">
                        <a:latin typeface="Cambria Math" panose="02040503050406030204" pitchFamily="18" charset="0"/>
                      </a:rPr>
                      <m:t>+</m:t>
                    </m:r>
                    <m:r>
                      <a:rPr lang="en-US" sz="2400" b="1" i="1">
                        <a:latin typeface="Cambria Math" panose="02040503050406030204" pitchFamily="18" charset="0"/>
                      </a:rPr>
                      <m:t>𝒃</m:t>
                    </m:r>
                    <m:r>
                      <a:rPr lang="en-US" sz="2400" b="1" i="1">
                        <a:latin typeface="Cambria Math" panose="02040503050406030204" pitchFamily="18" charset="0"/>
                      </a:rPr>
                      <m:t>+</m:t>
                    </m:r>
                    <m:r>
                      <a:rPr lang="en-US" sz="2400" b="1" i="1">
                        <a:latin typeface="Cambria Math" panose="02040503050406030204" pitchFamily="18" charset="0"/>
                      </a:rPr>
                      <m:t>𝒄</m:t>
                    </m:r>
                  </m:oMath>
                </a14:m>
                <a:r>
                  <a:rPr lang="en-US" sz="2400" dirty="0"/>
                  <a:t>. .</a:t>
                </a:r>
              </a:p>
              <a:p>
                <a14:m>
                  <m:oMath xmlns:m="http://schemas.openxmlformats.org/officeDocument/2006/math">
                    <m:r>
                      <a:rPr lang="en-US" sz="2400" b="1" i="1">
                        <a:latin typeface="Cambria Math" panose="02040503050406030204" pitchFamily="18" charset="0"/>
                      </a:rPr>
                      <m:t>𝒂</m:t>
                    </m:r>
                    <m:r>
                      <a:rPr lang="en-US" sz="240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a:latin typeface="Cambria Math" panose="02040503050406030204" pitchFamily="18" charset="0"/>
                      </a:rPr>
                      <m:t>𝒂</m:t>
                    </m:r>
                  </m:oMath>
                </a14:m>
                <a:r>
                  <a:rPr lang="en-US" sz="2400" dirty="0"/>
                  <a:t>. </a:t>
                </a:r>
              </a:p>
              <a:p>
                <a14:m>
                  <m:oMath xmlns:m="http://schemas.openxmlformats.org/officeDocument/2006/math">
                    <m:r>
                      <a:rPr lang="en-US" sz="2400" b="1" i="1">
                        <a:latin typeface="Cambria Math" panose="02040503050406030204" pitchFamily="18" charset="0"/>
                      </a:rPr>
                      <m:t>𝒂</m:t>
                    </m:r>
                    <m:r>
                      <a:rPr lang="en-US" sz="2400" b="0" i="0" smtClean="0">
                        <a:latin typeface="Cambria Math" panose="02040503050406030204" pitchFamily="18" charset="0"/>
                      </a:rPr>
                      <m:t>−</m:t>
                    </m:r>
                    <m:r>
                      <a:rPr lang="en-US" sz="2400" b="1" i="1" smtClean="0">
                        <a:latin typeface="Cambria Math" panose="02040503050406030204" pitchFamily="18" charset="0"/>
                      </a:rPr>
                      <m:t>𝒂</m:t>
                    </m:r>
                    <m:r>
                      <a:rPr lang="en-US" sz="2400" b="1" i="1" smtClean="0">
                        <a:latin typeface="Cambria Math" panose="02040503050406030204" pitchFamily="18" charset="0"/>
                      </a:rPr>
                      <m:t>=</m:t>
                    </m:r>
                    <m:r>
                      <a:rPr lang="en-US" sz="2400" b="1" i="1">
                        <a:latin typeface="Cambria Math" panose="02040503050406030204" pitchFamily="18" charset="0"/>
                      </a:rPr>
                      <m:t>𝟎</m:t>
                    </m:r>
                  </m:oMath>
                </a14:m>
                <a:r>
                  <a:rPr lang="en-US" sz="2400" dirty="0"/>
                  <a:t>. Subtracting a vector from itself yields the zero vector.</a:t>
                </a:r>
              </a:p>
              <a:p>
                <a:r>
                  <a:rPr lang="en-US" sz="2400" dirty="0"/>
                  <a:t>Of course,</a:t>
                </a:r>
                <a:r>
                  <a:rPr lang="en-US" sz="2400" b="1" dirty="0"/>
                  <a:t> </a:t>
                </a:r>
                <a14:m>
                  <m:oMath xmlns:m="http://schemas.openxmlformats.org/officeDocument/2006/math">
                    <m:r>
                      <a:rPr lang="en-US" sz="2400" b="1" i="1">
                        <a:latin typeface="Cambria Math" panose="02040503050406030204" pitchFamily="18" charset="0"/>
                      </a:rPr>
                      <m:t>𝟎</m:t>
                    </m:r>
                  </m:oMath>
                </a14:m>
                <a:r>
                  <a:rPr lang="en-US" sz="2400" dirty="0"/>
                  <a:t> denotes a zero vector with the size equal to the size of </a:t>
                </a:r>
                <a14:m>
                  <m:oMath xmlns:m="http://schemas.openxmlformats.org/officeDocument/2006/math">
                    <m:r>
                      <a:rPr lang="en-US" sz="2400" b="1" i="1" smtClean="0">
                        <a:latin typeface="Cambria Math" panose="02040503050406030204" pitchFamily="18" charset="0"/>
                      </a:rPr>
                      <m:t>𝒂</m:t>
                    </m:r>
                  </m:oMath>
                </a14:m>
                <a:r>
                  <a:rPr lang="en-US" sz="2400" dirty="0"/>
                  <a:t>.</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200"/>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20</a:t>
            </a:fld>
            <a:endParaRPr lang="en-US" sz="2000" dirty="0"/>
          </a:p>
        </p:txBody>
      </p:sp>
    </p:spTree>
    <p:extLst>
      <p:ext uri="{BB962C8B-B14F-4D97-AF65-F5344CB8AC3E}">
        <p14:creationId xmlns:p14="http://schemas.microsoft.com/office/powerpoint/2010/main" val="102698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Addition Graphical illustration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000" b="0" dirty="0"/>
                  <a:t> </a:t>
                </a:r>
                <a14:m>
                  <m:oMath xmlns:m="http://schemas.openxmlformats.org/officeDocument/2006/math">
                    <m:r>
                      <a:rPr lang="en-US" sz="2000" b="0" i="1" smtClean="0">
                        <a:latin typeface="Cambria Math" panose="02040503050406030204" pitchFamily="18" charset="0"/>
                      </a:rPr>
                      <m:t> </m:t>
                    </m:r>
                    <m:r>
                      <a:rPr lang="en-US" sz="2000" b="1" i="1" smtClean="0">
                        <a:latin typeface="Cambria Math" panose="02040503050406030204" pitchFamily="18" charset="0"/>
                      </a:rPr>
                      <m:t>𝒂</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a:rPr lang="en-US" sz="2000" b="0" i="1" smtClean="0">
                                  <a:latin typeface="Cambria Math" panose="02040503050406030204" pitchFamily="18" charset="0"/>
                                </a:rPr>
                                <m:t>5</m:t>
                              </m:r>
                            </m:e>
                          </m:mr>
                          <m:mr>
                            <m:e>
                              <m:r>
                                <a:rPr lang="en-US" sz="2000" b="0" i="1" smtClean="0">
                                  <a:latin typeface="Cambria Math" panose="02040503050406030204" pitchFamily="18" charset="0"/>
                                </a:rPr>
                                <m:t>1</m:t>
                              </m:r>
                            </m:e>
                          </m:mr>
                        </m:m>
                      </m:e>
                    </m:d>
                    <m:r>
                      <a:rPr lang="en-US" sz="2000" b="0" i="1" smtClean="0">
                        <a:latin typeface="Cambria Math" panose="02040503050406030204" pitchFamily="18" charset="0"/>
                      </a:rPr>
                      <m:t>, </m:t>
                    </m:r>
                    <m:r>
                      <a:rPr lang="en-US" sz="2000" b="1" i="1" smtClean="0">
                        <a:latin typeface="Cambria Math" panose="02040503050406030204" pitchFamily="18" charset="0"/>
                      </a:rPr>
                      <m:t>𝒃</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1</m:t>
                              </m:r>
                            </m:e>
                          </m:mr>
                          <m:mr>
                            <m:e>
                              <m:r>
                                <a:rPr lang="en-US" sz="2000" b="0" i="1" smtClean="0">
                                  <a:latin typeface="Cambria Math" panose="02040503050406030204" pitchFamily="18" charset="0"/>
                                </a:rPr>
                                <m:t>3</m:t>
                              </m:r>
                            </m:e>
                          </m:mr>
                        </m:m>
                      </m:e>
                    </m:d>
                  </m:oMath>
                </a14:m>
                <a:endParaRPr lang="en-US" sz="2000" dirty="0"/>
              </a:p>
              <a:p>
                <a:pPr marL="0" indent="0">
                  <a:buNone/>
                </a:pPr>
                <a:r>
                  <a:rPr lang="en-US" sz="2000" dirty="0"/>
                  <a:t>The </a:t>
                </a:r>
                <a:r>
                  <a:rPr lang="en-US" sz="2000" i="1" dirty="0"/>
                  <a:t>head-to-tail method</a:t>
                </a:r>
                <a:r>
                  <a:rPr lang="en-US" sz="2000" dirty="0"/>
                  <a:t> is a graphical way to add vectors, described in the following figure. The </a:t>
                </a:r>
                <a:r>
                  <a:rPr lang="en-US" sz="2000" i="1" dirty="0"/>
                  <a:t>tail</a:t>
                </a:r>
                <a:r>
                  <a:rPr lang="en-US" sz="2000" dirty="0"/>
                  <a:t> of vector </a:t>
                </a:r>
                <a:r>
                  <a:rPr lang="en-US" sz="2000" b="1" dirty="0"/>
                  <a:t>a</a:t>
                </a:r>
                <a:r>
                  <a:rPr lang="en-US" sz="2000" dirty="0"/>
                  <a:t> is the starting point of vector </a:t>
                </a:r>
                <a:r>
                  <a:rPr lang="en-US" sz="2000" b="1" dirty="0"/>
                  <a:t>b</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732"/>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21</a:t>
            </a:fld>
            <a:endParaRPr lang="en-US" sz="2000" dirty="0"/>
          </a:p>
        </p:txBody>
      </p:sp>
      <p:pic>
        <p:nvPicPr>
          <p:cNvPr id="7" name="Picture 6"/>
          <p:cNvPicPr>
            <a:picLocks noChangeAspect="1"/>
          </p:cNvPicPr>
          <p:nvPr/>
        </p:nvPicPr>
        <p:blipFill>
          <a:blip r:embed="rId3"/>
          <a:stretch>
            <a:fillRect/>
          </a:stretch>
        </p:blipFill>
        <p:spPr>
          <a:xfrm>
            <a:off x="681833" y="2552701"/>
            <a:ext cx="5395117" cy="1415799"/>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552449" y="4313348"/>
                <a:ext cx="2910733" cy="558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5</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1</m:t>
                                </m:r>
                              </m:e>
                            </m:mr>
                            <m:mr>
                              <m:e>
                                <m:r>
                                  <a:rPr lang="en-US" i="1">
                                    <a:latin typeface="Cambria Math" panose="02040503050406030204" pitchFamily="18" charset="0"/>
                                  </a:rPr>
                                  <m:t>3</m:t>
                                </m:r>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4</m:t>
                                </m:r>
                              </m:e>
                            </m:mr>
                            <m:mr>
                              <m:e>
                                <m:r>
                                  <a:rPr lang="en-US" b="0" i="1" smtClean="0">
                                    <a:latin typeface="Cambria Math" panose="02040503050406030204" pitchFamily="18" charset="0"/>
                                  </a:rPr>
                                  <m:t>4</m:t>
                                </m:r>
                              </m:e>
                            </m:mr>
                          </m:m>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52449" y="4313348"/>
                <a:ext cx="2910733" cy="558038"/>
              </a:xfrm>
              <a:prstGeom prst="rect">
                <a:avLst/>
              </a:prstGeom>
              <a:blipFill>
                <a:blip r:embed="rId4"/>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5"/>
          <a:stretch>
            <a:fillRect/>
          </a:stretch>
        </p:blipFill>
        <p:spPr>
          <a:xfrm>
            <a:off x="628649" y="4949534"/>
            <a:ext cx="5448301" cy="1577947"/>
          </a:xfrm>
          <a:prstGeom prst="rect">
            <a:avLst/>
          </a:prstGeom>
        </p:spPr>
      </p:pic>
    </p:spTree>
    <p:extLst>
      <p:ext uri="{BB962C8B-B14F-4D97-AF65-F5344CB8AC3E}">
        <p14:creationId xmlns:p14="http://schemas.microsoft.com/office/powerpoint/2010/main" val="3572372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1" y="1114424"/>
                <a:ext cx="5429250" cy="5591175"/>
              </a:xfrm>
            </p:spPr>
            <p:txBody>
              <a:bodyPr>
                <a:noAutofit/>
              </a:bodyPr>
              <a:lstStyle/>
              <a:p>
                <a:pPr marL="0" indent="0">
                  <a:buNone/>
                </a:pPr>
                <a:r>
                  <a:rPr lang="en-US" b="1" dirty="0"/>
                  <a:t>Displacements</a:t>
                </a:r>
              </a:p>
              <a:p>
                <a:r>
                  <a:rPr lang="en-US" sz="2400" dirty="0"/>
                  <a:t>When vectors </a:t>
                </a:r>
                <a14:m>
                  <m:oMath xmlns:m="http://schemas.openxmlformats.org/officeDocument/2006/math">
                    <m:r>
                      <a:rPr lang="en-US" sz="2400" b="1" i="1">
                        <a:latin typeface="Cambria Math" panose="02040503050406030204" pitchFamily="18" charset="0"/>
                      </a:rPr>
                      <m:t>𝒂</m:t>
                    </m:r>
                  </m:oMath>
                </a14:m>
                <a:r>
                  <a:rPr lang="en-US" sz="2400" dirty="0"/>
                  <a:t> and </a:t>
                </a:r>
                <a14:m>
                  <m:oMath xmlns:m="http://schemas.openxmlformats.org/officeDocument/2006/math">
                    <m:r>
                      <a:rPr lang="en-US" sz="2400" b="1" i="1" smtClean="0">
                        <a:latin typeface="Cambria Math" panose="02040503050406030204" pitchFamily="18" charset="0"/>
                      </a:rPr>
                      <m:t>𝒃</m:t>
                    </m:r>
                  </m:oMath>
                </a14:m>
                <a:r>
                  <a:rPr lang="en-US" sz="2400" dirty="0"/>
                  <a:t> represent displacements, the sum </a:t>
                </a:r>
                <a14:m>
                  <m:oMath xmlns:m="http://schemas.openxmlformats.org/officeDocument/2006/math">
                    <m:r>
                      <a:rPr lang="en-US" sz="2400" b="1" i="1">
                        <a:latin typeface="Cambria Math" panose="02040503050406030204" pitchFamily="18" charset="0"/>
                      </a:rPr>
                      <m:t>𝒂</m:t>
                    </m:r>
                    <m:r>
                      <a:rPr lang="en-US" sz="2400" b="1" i="1" smtClean="0">
                        <a:latin typeface="Cambria Math" panose="02040503050406030204" pitchFamily="18" charset="0"/>
                      </a:rPr>
                      <m:t>+</m:t>
                    </m:r>
                    <m:r>
                      <a:rPr lang="en-US" sz="2400" b="1" i="1" smtClean="0">
                        <a:latin typeface="Cambria Math" panose="02040503050406030204" pitchFamily="18" charset="0"/>
                      </a:rPr>
                      <m:t>𝒃</m:t>
                    </m:r>
                  </m:oMath>
                </a14:m>
                <a:r>
                  <a:rPr lang="en-US" sz="2400" dirty="0"/>
                  <a:t> is the net displacement found by first displacing by </a:t>
                </a:r>
                <a14:m>
                  <m:oMath xmlns:m="http://schemas.openxmlformats.org/officeDocument/2006/math">
                    <m:r>
                      <a:rPr lang="en-US" sz="2400" b="1" i="1">
                        <a:latin typeface="Cambria Math" panose="02040503050406030204" pitchFamily="18" charset="0"/>
                      </a:rPr>
                      <m:t>𝒂</m:t>
                    </m:r>
                  </m:oMath>
                </a14:m>
                <a:r>
                  <a:rPr lang="en-US" sz="2400" dirty="0"/>
                  <a:t>, then displacing by </a:t>
                </a:r>
                <a14:m>
                  <m:oMath xmlns:m="http://schemas.openxmlformats.org/officeDocument/2006/math">
                    <m:r>
                      <a:rPr lang="en-US" sz="2400" b="1" i="1" smtClean="0">
                        <a:latin typeface="Cambria Math" panose="02040503050406030204" pitchFamily="18" charset="0"/>
                      </a:rPr>
                      <m:t>𝒃</m:t>
                    </m:r>
                  </m:oMath>
                </a14:m>
                <a:r>
                  <a:rPr lang="en-US" sz="2400" dirty="0"/>
                  <a:t>,</a:t>
                </a:r>
              </a:p>
              <a:p>
                <a:pPr marL="0" indent="0">
                  <a:buNone/>
                </a:pPr>
                <a:endParaRPr lang="en-US" dirty="0"/>
              </a:p>
              <a:p>
                <a:pPr marL="0" indent="0">
                  <a:buNone/>
                </a:pPr>
                <a:endParaRPr lang="en-US" dirty="0"/>
              </a:p>
              <a:p>
                <a:r>
                  <a:rPr lang="en-US" sz="2400" dirty="0"/>
                  <a:t>If the vector </a:t>
                </a:r>
                <a14:m>
                  <m:oMath xmlns:m="http://schemas.openxmlformats.org/officeDocument/2006/math">
                    <m:r>
                      <a:rPr lang="en-US" sz="2400" b="1" i="1" smtClean="0">
                        <a:latin typeface="Cambria Math" panose="02040503050406030204" pitchFamily="18" charset="0"/>
                      </a:rPr>
                      <m:t>𝒑</m:t>
                    </m:r>
                  </m:oMath>
                </a14:m>
                <a:r>
                  <a:rPr lang="en-US" sz="2400" dirty="0"/>
                  <a:t> represents a position and the vector </a:t>
                </a:r>
                <a14:m>
                  <m:oMath xmlns:m="http://schemas.openxmlformats.org/officeDocument/2006/math">
                    <m:r>
                      <a:rPr lang="en-US" sz="2400" b="1" i="1">
                        <a:latin typeface="Cambria Math" panose="02040503050406030204" pitchFamily="18" charset="0"/>
                      </a:rPr>
                      <m:t>𝒂</m:t>
                    </m:r>
                  </m:oMath>
                </a14:m>
                <a:r>
                  <a:rPr lang="en-US" sz="2400" dirty="0"/>
                  <a:t> represents a displacement, then </a:t>
                </a:r>
                <a14:m>
                  <m:oMath xmlns:m="http://schemas.openxmlformats.org/officeDocument/2006/math">
                    <m:r>
                      <a:rPr lang="en-US" sz="2400" b="1" i="1" smtClean="0">
                        <a:latin typeface="Cambria Math" panose="02040503050406030204" pitchFamily="18" charset="0"/>
                      </a:rPr>
                      <m:t>𝒑</m:t>
                    </m:r>
                    <m:r>
                      <a:rPr lang="en-US" sz="2400" b="1" i="1" smtClean="0">
                        <a:latin typeface="Cambria Math" panose="02040503050406030204" pitchFamily="18" charset="0"/>
                      </a:rPr>
                      <m:t>+</m:t>
                    </m:r>
                    <m:r>
                      <a:rPr lang="en-US" sz="2400" b="1" i="1" smtClean="0">
                        <a:latin typeface="Cambria Math" panose="02040503050406030204" pitchFamily="18" charset="0"/>
                      </a:rPr>
                      <m:t>𝒂</m:t>
                    </m:r>
                  </m:oMath>
                </a14:m>
                <a:r>
                  <a:rPr lang="en-US" sz="2400" dirty="0"/>
                  <a:t> is the position of the point </a:t>
                </a:r>
                <a14:m>
                  <m:oMath xmlns:m="http://schemas.openxmlformats.org/officeDocument/2006/math">
                    <m:r>
                      <a:rPr lang="en-US" sz="2400" b="1" i="1" smtClean="0">
                        <a:latin typeface="Cambria Math" panose="02040503050406030204" pitchFamily="18" charset="0"/>
                      </a:rPr>
                      <m:t>𝒑</m:t>
                    </m:r>
                  </m:oMath>
                </a14:m>
                <a:r>
                  <a:rPr lang="en-US" sz="2400" dirty="0"/>
                  <a:t>,  displaced by </a:t>
                </a:r>
                <a14:m>
                  <m:oMath xmlns:m="http://schemas.openxmlformats.org/officeDocument/2006/math">
                    <m:r>
                      <a:rPr lang="en-US" sz="2400" b="1" i="1">
                        <a:latin typeface="Cambria Math" panose="02040503050406030204" pitchFamily="18" charset="0"/>
                      </a:rPr>
                      <m:t>𝒂</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1" y="1114424"/>
                <a:ext cx="5429250" cy="5591175"/>
              </a:xfrm>
              <a:blipFill>
                <a:blip r:embed="rId2"/>
                <a:stretch>
                  <a:fillRect l="-2245" t="-1854" r="-2132"/>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22</a:t>
            </a:fld>
            <a:endParaRPr lang="en-US" sz="2000" dirty="0"/>
          </a:p>
        </p:txBody>
      </p:sp>
      <p:pic>
        <p:nvPicPr>
          <p:cNvPr id="5" name="Picture 4"/>
          <p:cNvPicPr>
            <a:picLocks noChangeAspect="1"/>
          </p:cNvPicPr>
          <p:nvPr/>
        </p:nvPicPr>
        <p:blipFill>
          <a:blip r:embed="rId3"/>
          <a:stretch>
            <a:fillRect/>
          </a:stretch>
        </p:blipFill>
        <p:spPr>
          <a:xfrm>
            <a:off x="6235501" y="1567815"/>
            <a:ext cx="2279849" cy="1776412"/>
          </a:xfrm>
          <a:prstGeom prst="rect">
            <a:avLst/>
          </a:prstGeom>
        </p:spPr>
      </p:pic>
      <p:pic>
        <p:nvPicPr>
          <p:cNvPr id="6" name="Picture 5"/>
          <p:cNvPicPr>
            <a:picLocks noChangeAspect="1"/>
          </p:cNvPicPr>
          <p:nvPr/>
        </p:nvPicPr>
        <p:blipFill>
          <a:blip r:embed="rId4"/>
          <a:stretch>
            <a:fillRect/>
          </a:stretch>
        </p:blipFill>
        <p:spPr>
          <a:xfrm>
            <a:off x="6235501" y="4159567"/>
            <a:ext cx="2238540" cy="1850708"/>
          </a:xfrm>
          <a:prstGeom prst="rect">
            <a:avLst/>
          </a:prstGeom>
        </p:spPr>
      </p:pic>
    </p:spTree>
    <p:extLst>
      <p:ext uri="{BB962C8B-B14F-4D97-AF65-F5344CB8AC3E}">
        <p14:creationId xmlns:p14="http://schemas.microsoft.com/office/powerpoint/2010/main" val="406009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7162799" cy="5591175"/>
              </a:xfrm>
            </p:spPr>
            <p:txBody>
              <a:bodyPr>
                <a:noAutofit/>
              </a:bodyPr>
              <a:lstStyle/>
              <a:p>
                <a:pPr marL="0" indent="0">
                  <a:buNone/>
                </a:pPr>
                <a:r>
                  <a:rPr lang="en-US" sz="2400" b="1" dirty="0"/>
                  <a:t>Displacements between two points</a:t>
                </a:r>
                <a:r>
                  <a:rPr lang="en-US" sz="2400" dirty="0"/>
                  <a:t>. </a:t>
                </a:r>
              </a:p>
              <a:p>
                <a:pPr marL="0" indent="0">
                  <a:buNone/>
                </a:pPr>
                <a:r>
                  <a:rPr lang="en-US" sz="2400" dirty="0"/>
                  <a:t>If the vectors </a:t>
                </a:r>
                <a14:m>
                  <m:oMath xmlns:m="http://schemas.openxmlformats.org/officeDocument/2006/math">
                    <m:r>
                      <a:rPr lang="en-US" sz="2400" b="1" i="1" smtClean="0">
                        <a:latin typeface="Cambria Math" panose="02040503050406030204" pitchFamily="18" charset="0"/>
                      </a:rPr>
                      <m:t>𝒑</m:t>
                    </m:r>
                  </m:oMath>
                </a14:m>
                <a:r>
                  <a:rPr lang="en-US" sz="2400" dirty="0"/>
                  <a:t> and </a:t>
                </a:r>
                <a14:m>
                  <m:oMath xmlns:m="http://schemas.openxmlformats.org/officeDocument/2006/math">
                    <m:r>
                      <a:rPr lang="en-US" sz="2400" b="1" i="1" smtClean="0">
                        <a:latin typeface="Cambria Math" panose="02040503050406030204" pitchFamily="18" charset="0"/>
                      </a:rPr>
                      <m:t>𝒒</m:t>
                    </m:r>
                  </m:oMath>
                </a14:m>
                <a:r>
                  <a:rPr lang="en-US" sz="2400" dirty="0"/>
                  <a:t> represent the positions of two points in 2-D or 3-D space, then </a:t>
                </a:r>
                <a14:m>
                  <m:oMath xmlns:m="http://schemas.openxmlformats.org/officeDocument/2006/math">
                    <m:r>
                      <a:rPr lang="en-US" sz="2400" b="1" i="1" smtClean="0">
                        <a:solidFill>
                          <a:srgbClr val="C00000"/>
                        </a:solidFill>
                        <a:latin typeface="Cambria Math" panose="02040503050406030204" pitchFamily="18" charset="0"/>
                      </a:rPr>
                      <m:t>𝒑</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𝒒</m:t>
                    </m:r>
                    <m:r>
                      <a:rPr lang="en-US" sz="2400" b="1" i="1" smtClean="0">
                        <a:solidFill>
                          <a:srgbClr val="C00000"/>
                        </a:solidFill>
                        <a:latin typeface="Cambria Math" panose="02040503050406030204" pitchFamily="18" charset="0"/>
                      </a:rPr>
                      <m:t> </m:t>
                    </m:r>
                  </m:oMath>
                </a14:m>
                <a:r>
                  <a:rPr lang="en-US" sz="2400" dirty="0"/>
                  <a:t>is the displacement vector from </a:t>
                </a:r>
                <a14:m>
                  <m:oMath xmlns:m="http://schemas.openxmlformats.org/officeDocument/2006/math">
                    <m:r>
                      <a:rPr lang="en-US" sz="2400" b="1" i="1" smtClean="0">
                        <a:solidFill>
                          <a:srgbClr val="C00000"/>
                        </a:solidFill>
                        <a:latin typeface="Cambria Math" panose="02040503050406030204" pitchFamily="18" charset="0"/>
                      </a:rPr>
                      <m:t>𝒒</m:t>
                    </m:r>
                  </m:oMath>
                </a14:m>
                <a:r>
                  <a:rPr lang="en-US" sz="2400" dirty="0">
                    <a:solidFill>
                      <a:srgbClr val="C00000"/>
                    </a:solidFill>
                  </a:rPr>
                  <a:t> to </a:t>
                </a:r>
                <a14:m>
                  <m:oMath xmlns:m="http://schemas.openxmlformats.org/officeDocument/2006/math">
                    <m:r>
                      <a:rPr lang="en-US" sz="2400" b="1" i="1">
                        <a:solidFill>
                          <a:srgbClr val="C00000"/>
                        </a:solidFill>
                        <a:latin typeface="Cambria Math" panose="02040503050406030204" pitchFamily="18" charset="0"/>
                      </a:rPr>
                      <m:t>𝒑</m:t>
                    </m:r>
                  </m:oMath>
                </a14:m>
                <a:r>
                  <a:rPr lang="en-US" sz="2400" dirty="0"/>
                  <a:t>. We can denote it as </a:t>
                </a:r>
              </a:p>
              <a:p>
                <a:pPr marL="0" indent="0">
                  <a:buNone/>
                </a:pP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𝒅</m:t>
                        </m:r>
                      </m:e>
                      <m:sub>
                        <m:r>
                          <a:rPr lang="en-US" sz="2400" b="1" i="1" smtClean="0">
                            <a:solidFill>
                              <a:srgbClr val="C00000"/>
                            </a:solidFill>
                            <a:latin typeface="Cambria Math" panose="02040503050406030204" pitchFamily="18" charset="0"/>
                          </a:rPr>
                          <m:t>𝒒𝒑</m:t>
                        </m:r>
                      </m:sub>
                    </m:sSub>
                  </m:oMath>
                </a14:m>
                <a:r>
                  <a:rPr lang="en-US" sz="2400" dirty="0">
                    <a:solidFill>
                      <a:srgbClr val="FF0000"/>
                    </a:solidFill>
                  </a:rPr>
                  <a:t> the displacement vector from </a:t>
                </a:r>
                <a14:m>
                  <m:oMath xmlns:m="http://schemas.openxmlformats.org/officeDocument/2006/math">
                    <m:r>
                      <a:rPr lang="en-US" sz="2400" b="1" i="1">
                        <a:solidFill>
                          <a:srgbClr val="C00000"/>
                        </a:solidFill>
                        <a:latin typeface="Cambria Math" panose="02040503050406030204" pitchFamily="18" charset="0"/>
                      </a:rPr>
                      <m:t>𝒒</m:t>
                    </m:r>
                  </m:oMath>
                </a14:m>
                <a:r>
                  <a:rPr lang="en-US" sz="2400" dirty="0">
                    <a:solidFill>
                      <a:srgbClr val="C00000"/>
                    </a:solidFill>
                  </a:rPr>
                  <a:t> to </a:t>
                </a:r>
                <a14:m>
                  <m:oMath xmlns:m="http://schemas.openxmlformats.org/officeDocument/2006/math">
                    <m:r>
                      <a:rPr lang="en-US" sz="2400" b="1" i="1">
                        <a:solidFill>
                          <a:srgbClr val="C00000"/>
                        </a:solidFill>
                        <a:latin typeface="Cambria Math" panose="02040503050406030204" pitchFamily="18" charset="0"/>
                      </a:rPr>
                      <m:t>𝒑</m:t>
                    </m:r>
                  </m:oMath>
                </a14:m>
                <a:r>
                  <a:rPr lang="en-US" sz="2400" dirty="0">
                    <a:solidFill>
                      <a:srgbClr val="FF000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7162799" cy="5591175"/>
              </a:xfrm>
              <a:blipFill>
                <a:blip r:embed="rId2"/>
                <a:stretch>
                  <a:fillRect l="-127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23</a:t>
            </a:fld>
            <a:endParaRPr lang="en-US" sz="2000" dirty="0"/>
          </a:p>
        </p:txBody>
      </p:sp>
      <p:pic>
        <p:nvPicPr>
          <p:cNvPr id="8" name="Picture 7"/>
          <p:cNvPicPr>
            <a:picLocks noChangeAspect="1"/>
          </p:cNvPicPr>
          <p:nvPr/>
        </p:nvPicPr>
        <p:blipFill>
          <a:blip r:embed="rId3"/>
          <a:stretch>
            <a:fillRect/>
          </a:stretch>
        </p:blipFill>
        <p:spPr>
          <a:xfrm>
            <a:off x="2657474" y="3595686"/>
            <a:ext cx="3105150" cy="2133600"/>
          </a:xfrm>
          <a:prstGeom prst="rect">
            <a:avLst/>
          </a:prstGeom>
        </p:spPr>
      </p:pic>
    </p:spTree>
    <p:extLst>
      <p:ext uri="{BB962C8B-B14F-4D97-AF65-F5344CB8AC3E}">
        <p14:creationId xmlns:p14="http://schemas.microsoft.com/office/powerpoint/2010/main" val="1371281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Examples</a:t>
            </a:r>
          </a:p>
        </p:txBody>
      </p:sp>
      <p:sp>
        <p:nvSpPr>
          <p:cNvPr id="3" name="Content Placeholder 2"/>
          <p:cNvSpPr>
            <a:spLocks noGrp="1"/>
          </p:cNvSpPr>
          <p:nvPr>
            <p:ph idx="1"/>
          </p:nvPr>
        </p:nvSpPr>
        <p:spPr>
          <a:xfrm>
            <a:off x="628650" y="1114424"/>
            <a:ext cx="7162799" cy="5591175"/>
          </a:xfrm>
        </p:spPr>
        <p:txBody>
          <a:bodyPr>
            <a:noAutofit/>
          </a:bodyPr>
          <a:lstStyle/>
          <a:p>
            <a:pPr marL="0" indent="0">
              <a:buNone/>
            </a:pPr>
            <a:r>
              <a:rPr lang="en-US" sz="2400" b="1" dirty="0"/>
              <a:t>Addition examples:</a:t>
            </a:r>
            <a:endParaRPr lang="en-US" sz="2400" dirty="0">
              <a:solidFill>
                <a:srgbClr val="FF0000"/>
              </a:solidFill>
            </a:endParaRPr>
          </a:p>
        </p:txBody>
      </p:sp>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24</a:t>
            </a:fld>
            <a:endParaRPr lang="en-US" sz="2000" dirty="0"/>
          </a:p>
        </p:txBody>
      </p:sp>
      <p:pic>
        <p:nvPicPr>
          <p:cNvPr id="5" name="Picture 4"/>
          <p:cNvPicPr>
            <a:picLocks noChangeAspect="1"/>
          </p:cNvPicPr>
          <p:nvPr/>
        </p:nvPicPr>
        <p:blipFill>
          <a:blip r:embed="rId2"/>
          <a:stretch>
            <a:fillRect/>
          </a:stretch>
        </p:blipFill>
        <p:spPr>
          <a:xfrm>
            <a:off x="2293327" y="2205770"/>
            <a:ext cx="3467100" cy="2047875"/>
          </a:xfrm>
          <a:prstGeom prst="rect">
            <a:avLst/>
          </a:prstGeom>
        </p:spPr>
      </p:pic>
    </p:spTree>
    <p:extLst>
      <p:ext uri="{BB962C8B-B14F-4D97-AF65-F5344CB8AC3E}">
        <p14:creationId xmlns:p14="http://schemas.microsoft.com/office/powerpoint/2010/main" val="1384063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7162799" cy="5591175"/>
              </a:xfrm>
            </p:spPr>
            <p:txBody>
              <a:bodyPr>
                <a:noAutofit/>
              </a:bodyPr>
              <a:lstStyle/>
              <a:p>
                <a:pPr marL="0" indent="0">
                  <a:buNone/>
                </a:pPr>
                <a:r>
                  <a:rPr lang="en-US" b="1" dirty="0"/>
                  <a:t>Word counts </a:t>
                </a:r>
              </a:p>
              <a:p>
                <a:pPr marL="0" indent="0">
                  <a:buNone/>
                </a:pPr>
                <a:r>
                  <a:rPr lang="en-US" dirty="0"/>
                  <a:t>If </a:t>
                </a:r>
                <a14:m>
                  <m:oMath xmlns:m="http://schemas.openxmlformats.org/officeDocument/2006/math">
                    <m:r>
                      <a:rPr lang="en-US" b="1" i="1">
                        <a:latin typeface="Cambria Math" panose="02040503050406030204" pitchFamily="18" charset="0"/>
                      </a:rPr>
                      <m:t>𝒂</m:t>
                    </m:r>
                  </m:oMath>
                </a14:m>
                <a:r>
                  <a:rPr lang="en-US" dirty="0"/>
                  <a:t> and </a:t>
                </a:r>
                <a14:m>
                  <m:oMath xmlns:m="http://schemas.openxmlformats.org/officeDocument/2006/math">
                    <m:r>
                      <a:rPr lang="en-US" b="1" i="1">
                        <a:latin typeface="Cambria Math" panose="02040503050406030204" pitchFamily="18" charset="0"/>
                      </a:rPr>
                      <m:t>𝒃</m:t>
                    </m:r>
                  </m:oMath>
                </a14:m>
                <a:r>
                  <a:rPr lang="en-US" dirty="0"/>
                  <a:t> are word count vectors (using the same dictionary) for two documents, the sum </a:t>
                </a:r>
                <a14:m>
                  <m:oMath xmlns:m="http://schemas.openxmlformats.org/officeDocument/2006/math">
                    <m:r>
                      <a:rPr lang="en-US" b="1" i="1">
                        <a:latin typeface="Cambria Math" panose="02040503050406030204" pitchFamily="18" charset="0"/>
                      </a:rPr>
                      <m:t>𝒂</m:t>
                    </m:r>
                    <m:r>
                      <a:rPr lang="en-US" b="0" i="0" smtClean="0">
                        <a:latin typeface="Cambria Math" panose="02040503050406030204" pitchFamily="18" charset="0"/>
                      </a:rPr>
                      <m:t>+</m:t>
                    </m:r>
                    <m:r>
                      <a:rPr lang="en-US" b="1" i="1">
                        <a:latin typeface="Cambria Math" panose="02040503050406030204" pitchFamily="18" charset="0"/>
                      </a:rPr>
                      <m:t>𝒃</m:t>
                    </m:r>
                  </m:oMath>
                </a14:m>
                <a:r>
                  <a:rPr lang="en-US" dirty="0"/>
                  <a:t> is the word count vector of a new document created by combining the original two (in either order). </a:t>
                </a:r>
              </a:p>
              <a:p>
                <a:pPr marL="0" indent="0">
                  <a:buNone/>
                </a:pPr>
                <a:r>
                  <a:rPr lang="en-US" b="1" dirty="0"/>
                  <a:t>Bill of materials</a:t>
                </a:r>
                <a:endParaRPr lang="en-US" dirty="0"/>
              </a:p>
              <a:p>
                <a:pPr marL="0" indent="0">
                  <a:buNone/>
                </a:pPr>
                <a:r>
                  <a:rPr lang="en-US" dirty="0"/>
                  <a:t>Suppose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𝒒</m:t>
                        </m:r>
                      </m:e>
                      <m:sub>
                        <m:r>
                          <a:rPr lang="en-US" b="0" i="1" smtClean="0">
                            <a:latin typeface="Cambria Math" panose="02040503050406030204" pitchFamily="18" charset="0"/>
                          </a:rPr>
                          <m:t>1</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0" i="1" smtClean="0">
                            <a:latin typeface="Cambria Math" panose="02040503050406030204" pitchFamily="18" charset="0"/>
                          </a:rPr>
                          <m:t>2</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b="0" i="1" smtClean="0">
                            <a:latin typeface="Cambria Math" panose="02040503050406030204" pitchFamily="18" charset="0"/>
                          </a:rPr>
                          <m:t>𝑁</m:t>
                        </m:r>
                      </m:sub>
                    </m:sSub>
                    <m:r>
                      <a:rPr lang="en-US" b="1" i="1">
                        <a:latin typeface="Cambria Math" panose="02040503050406030204" pitchFamily="18" charset="0"/>
                      </a:rPr>
                      <m:t> </m:t>
                    </m:r>
                  </m:oMath>
                </a14:m>
                <a:r>
                  <a:rPr lang="en-US" dirty="0"/>
                  <a:t> are </a:t>
                </a:r>
                <a14:m>
                  <m:oMath xmlns:m="http://schemas.openxmlformats.org/officeDocument/2006/math">
                    <m:r>
                      <a:rPr lang="en-US" b="0" i="1" smtClean="0">
                        <a:latin typeface="Cambria Math" panose="02040503050406030204" pitchFamily="18" charset="0"/>
                      </a:rPr>
                      <m:t>𝑛</m:t>
                    </m:r>
                    <m:r>
                      <a:rPr lang="en-US" b="1" i="1">
                        <a:latin typeface="Cambria Math" panose="02040503050406030204" pitchFamily="18" charset="0"/>
                      </a:rPr>
                      <m:t> </m:t>
                    </m:r>
                  </m:oMath>
                </a14:m>
                <a:r>
                  <a:rPr lang="en-US" dirty="0"/>
                  <a:t>-vectors that give the quantities of </a:t>
                </a:r>
                <a14:m>
                  <m:oMath xmlns:m="http://schemas.openxmlformats.org/officeDocument/2006/math">
                    <m:r>
                      <a:rPr lang="en-US" i="1">
                        <a:latin typeface="Cambria Math" panose="02040503050406030204" pitchFamily="18" charset="0"/>
                      </a:rPr>
                      <m:t>𝑛</m:t>
                    </m:r>
                  </m:oMath>
                </a14:m>
                <a:r>
                  <a:rPr lang="en-US" dirty="0"/>
                  <a:t> different resources required to accomplish </a:t>
                </a:r>
                <a14:m>
                  <m:oMath xmlns:m="http://schemas.openxmlformats.org/officeDocument/2006/math">
                    <m:r>
                      <a:rPr lang="en-US" b="0" i="1" smtClean="0">
                        <a:latin typeface="Cambria Math" panose="02040503050406030204" pitchFamily="18" charset="0"/>
                      </a:rPr>
                      <m:t>𝑁</m:t>
                    </m:r>
                  </m:oMath>
                </a14:m>
                <a:r>
                  <a:rPr lang="en-US" dirty="0"/>
                  <a:t> tasks. Then the sum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dirty="0"/>
                  <a:t>-vectors</a:t>
                </a:r>
              </a:p>
              <a:p>
                <a:pPr marL="0" indent="0">
                  <a:buNone/>
                </a:pP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i="1">
                            <a:latin typeface="Cambria Math" panose="02040503050406030204" pitchFamily="18" charset="0"/>
                          </a:rPr>
                          <m:t>1</m:t>
                        </m:r>
                      </m:sub>
                    </m:sSub>
                    <m:r>
                      <a:rPr lang="en-US" b="0" i="0"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i="1">
                            <a:latin typeface="Cambria Math" panose="02040503050406030204" pitchFamily="18" charset="0"/>
                          </a:rPr>
                          <m:t>2</m:t>
                        </m:r>
                      </m:sub>
                    </m:sSub>
                    <m:r>
                      <a:rPr lang="en-US" b="1" i="1">
                        <a:latin typeface="Cambria Math" panose="02040503050406030204" pitchFamily="18" charset="0"/>
                      </a:rPr>
                      <m:t>…</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𝒒</m:t>
                        </m:r>
                      </m:e>
                      <m:sub>
                        <m:r>
                          <a:rPr lang="en-US" i="1">
                            <a:latin typeface="Cambria Math" panose="02040503050406030204" pitchFamily="18" charset="0"/>
                          </a:rPr>
                          <m:t>𝑁</m:t>
                        </m:r>
                      </m:sub>
                    </m:sSub>
                  </m:oMath>
                </a14:m>
                <a:r>
                  <a:rPr lang="en-US" dirty="0"/>
                  <a:t>gives the bill of materials for completing all </a:t>
                </a:r>
                <a14:m>
                  <m:oMath xmlns:m="http://schemas.openxmlformats.org/officeDocument/2006/math">
                    <m:r>
                      <a:rPr lang="en-US" i="1">
                        <a:latin typeface="Cambria Math" panose="02040503050406030204" pitchFamily="18" charset="0"/>
                      </a:rPr>
                      <m:t>𝑁</m:t>
                    </m:r>
                  </m:oMath>
                </a14:m>
                <a:r>
                  <a:rPr lang="en-US" dirty="0"/>
                  <a:t> tasks.</a:t>
                </a:r>
                <a:endParaRPr 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7162799" cy="5591175"/>
              </a:xfrm>
              <a:blipFill>
                <a:blip r:embed="rId2"/>
                <a:stretch>
                  <a:fillRect l="-1702" t="-1854" r="-340"/>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25</a:t>
            </a:fld>
            <a:endParaRPr lang="en-US" sz="2000" dirty="0"/>
          </a:p>
        </p:txBody>
      </p:sp>
    </p:spTree>
    <p:extLst>
      <p:ext uri="{BB962C8B-B14F-4D97-AF65-F5344CB8AC3E}">
        <p14:creationId xmlns:p14="http://schemas.microsoft.com/office/powerpoint/2010/main" val="3701778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Scalar Multiplication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23949"/>
                <a:ext cx="8334375" cy="5591175"/>
              </a:xfrm>
            </p:spPr>
            <p:txBody>
              <a:bodyPr>
                <a:noAutofit/>
              </a:bodyPr>
              <a:lstStyle/>
              <a:p>
                <a:pPr marL="0" indent="0">
                  <a:buNone/>
                </a:pPr>
                <a:r>
                  <a:rPr lang="en-US" dirty="0"/>
                  <a:t>A vector </a:t>
                </a:r>
                <a14:m>
                  <m:oMath xmlns:m="http://schemas.openxmlformats.org/officeDocument/2006/math">
                    <m:r>
                      <a:rPr lang="en-US" b="1" i="1">
                        <a:latin typeface="Cambria Math" panose="02040503050406030204" pitchFamily="18" charset="0"/>
                      </a:rPr>
                      <m:t>𝒂</m:t>
                    </m:r>
                    <m:r>
                      <a:rPr lang="en-US" b="1" i="1">
                        <a:latin typeface="Cambria Math" panose="02040503050406030204" pitchFamily="18" charset="0"/>
                      </a:rPr>
                      <m:t> </m:t>
                    </m:r>
                  </m:oMath>
                </a14:m>
                <a:r>
                  <a:rPr lang="en-US" dirty="0"/>
                  <a:t>is multiplied by a scalar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oMath>
                </a14:m>
                <a:r>
                  <a:rPr lang="en-US" dirty="0"/>
                  <a:t>(i.e., number), which is done by multiplying every element of the vector by the scalar</a:t>
                </a:r>
              </a:p>
              <a:p>
                <a:pPr marL="0" indent="0">
                  <a:buNone/>
                </a:pPr>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1" i="1">
                        <a:latin typeface="Cambria Math" panose="02040503050406030204" pitchFamily="18" charset="0"/>
                      </a:rPr>
                      <m:t>𝒂</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e>
                          </m:mr>
                          <m:mr>
                            <m:e>
                              <m:r>
                                <a:rPr lang="en-US" i="1" smtClean="0">
                                  <a:latin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𝑎</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𝑎</m:t>
                                  </m:r>
                                </m:e>
                                <m:sub>
                                  <m:r>
                                    <a:rPr lang="en-US" i="1">
                                      <a:latin typeface="Cambria Math" panose="02040503050406030204" pitchFamily="18" charset="0"/>
                                    </a:rPr>
                                    <m:t>2</m:t>
                                  </m:r>
                                </m:sub>
                              </m:sSub>
                            </m:e>
                          </m:mr>
                          <m:mr>
                            <m:e>
                              <m:r>
                                <a:rPr lang="en-US" i="1">
                                  <a:latin typeface="Cambria Math" panose="02040503050406030204" pitchFamily="18" charset="0"/>
                                </a:rPr>
                                <m:t>⋮</m:t>
                              </m:r>
                            </m:e>
                          </m:mr>
                          <m:mr>
                            <m:e>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e>
                          </m:mr>
                        </m:m>
                      </m:e>
                    </m:d>
                  </m:oMath>
                </a14:m>
                <a:r>
                  <a:rPr lang="en-US" dirty="0"/>
                  <a:t>, or </a:t>
                </a:r>
                <a14:m>
                  <m:oMath xmlns:m="http://schemas.openxmlformats.org/officeDocument/2006/math">
                    <m:r>
                      <a:rPr lang="en-US" b="1" i="1">
                        <a:latin typeface="Cambria Math" panose="02040503050406030204" pitchFamily="18" charset="0"/>
                      </a:rPr>
                      <m:t>𝒂</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mr>
                        </m:m>
                      </m:e>
                    </m:d>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𝑎</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𝑎</m:t>
                                  </m:r>
                                </m:e>
                                <m:sub>
                                  <m:r>
                                    <a:rPr lang="en-US" i="1">
                                      <a:latin typeface="Cambria Math" panose="02040503050406030204" pitchFamily="18" charset="0"/>
                                    </a:rPr>
                                    <m:t>2</m:t>
                                  </m:r>
                                </m:sub>
                              </m:sSub>
                            </m:e>
                          </m:mr>
                          <m:mr>
                            <m:e>
                              <m:r>
                                <a:rPr lang="en-US" i="1">
                                  <a:latin typeface="Cambria Math" panose="02040503050406030204" pitchFamily="18" charset="0"/>
                                </a:rPr>
                                <m:t>⋮</m:t>
                              </m:r>
                            </m:e>
                          </m:mr>
                          <m:mr>
                            <m:e>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e>
                          </m:mr>
                        </m:m>
                      </m:e>
                    </m:d>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23949"/>
                <a:ext cx="8334375" cy="5591175"/>
              </a:xfrm>
              <a:blipFill>
                <a:blip r:embed="rId2"/>
                <a:stretch>
                  <a:fillRect l="-1463" t="-1743"/>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26</a:t>
            </a:fld>
            <a:endParaRPr lang="en-US" sz="2000" dirty="0"/>
          </a:p>
        </p:txBody>
      </p:sp>
      <p:pic>
        <p:nvPicPr>
          <p:cNvPr id="5" name="Picture 4"/>
          <p:cNvPicPr>
            <a:picLocks noChangeAspect="1"/>
          </p:cNvPicPr>
          <p:nvPr/>
        </p:nvPicPr>
        <p:blipFill>
          <a:blip r:embed="rId3"/>
          <a:stretch>
            <a:fillRect/>
          </a:stretch>
        </p:blipFill>
        <p:spPr>
          <a:xfrm>
            <a:off x="628651" y="4314825"/>
            <a:ext cx="2952750" cy="1166696"/>
          </a:xfrm>
          <a:prstGeom prst="rect">
            <a:avLst/>
          </a:prstGeom>
        </p:spPr>
      </p:pic>
      <p:pic>
        <p:nvPicPr>
          <p:cNvPr id="6" name="Picture 5"/>
          <p:cNvPicPr>
            <a:picLocks noChangeAspect="1"/>
          </p:cNvPicPr>
          <p:nvPr/>
        </p:nvPicPr>
        <p:blipFill>
          <a:blip r:embed="rId4"/>
          <a:stretch>
            <a:fillRect/>
          </a:stretch>
        </p:blipFill>
        <p:spPr>
          <a:xfrm>
            <a:off x="5148262" y="4314825"/>
            <a:ext cx="2793240" cy="1339225"/>
          </a:xfrm>
          <a:prstGeom prst="rect">
            <a:avLst/>
          </a:prstGeom>
        </p:spPr>
      </p:pic>
    </p:spTree>
    <p:extLst>
      <p:ext uri="{BB962C8B-B14F-4D97-AF65-F5344CB8AC3E}">
        <p14:creationId xmlns:p14="http://schemas.microsoft.com/office/powerpoint/2010/main" val="621453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Scalar Multiplication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Associative:</a:t>
                </a:r>
              </a:p>
              <a:p>
                <a:pPr marL="0" indent="0">
                  <a:buNone/>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smtClean="0">
                        <a:latin typeface="Cambria Math" panose="02040503050406030204" pitchFamily="18" charset="0"/>
                        <a:ea typeface="Cambria Math" panose="02040503050406030204" pitchFamily="18" charset="0"/>
                      </a:rPr>
                      <m:t>𝛽</m:t>
                    </m:r>
                    <m:r>
                      <a:rPr lang="en-US" sz="2400" b="1" i="1">
                        <a:latin typeface="Cambria Math" panose="02040503050406030204" pitchFamily="18" charset="0"/>
                      </a:rPr>
                      <m:t>𝒂</m:t>
                    </m:r>
                    <m:r>
                      <a:rPr lang="en-US" sz="2400" b="1" i="1" smtClean="0">
                        <a:latin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𝛼𝛽</m:t>
                        </m:r>
                      </m:e>
                    </m:d>
                    <m:r>
                      <a:rPr lang="en-US" sz="2400" b="1" i="1">
                        <a:latin typeface="Cambria Math" panose="02040503050406030204" pitchFamily="18" charset="0"/>
                      </a:rPr>
                      <m:t>𝒂</m:t>
                    </m:r>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𝛽</m:t>
                        </m:r>
                        <m:r>
                          <a:rPr lang="en-US" sz="2400" b="1" i="1">
                            <a:latin typeface="Cambria Math" panose="02040503050406030204" pitchFamily="18" charset="0"/>
                          </a:rPr>
                          <m:t>𝒂</m:t>
                        </m:r>
                      </m:e>
                    </m:d>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b="1" i="1">
                        <a:latin typeface="Cambria Math" panose="02040503050406030204" pitchFamily="18" charset="0"/>
                      </a:rPr>
                      <m:t>𝒂</m:t>
                    </m:r>
                    <m:r>
                      <a:rPr lang="en-US" sz="2400" b="1" i="1" smtClean="0">
                        <a:latin typeface="Cambria Math" panose="02040503050406030204" pitchFamily="18" charset="0"/>
                      </a:rPr>
                      <m:t>)</m:t>
                    </m:r>
                  </m:oMath>
                </a14:m>
                <a:endParaRPr lang="en-US" sz="2400" dirty="0"/>
              </a:p>
              <a:p>
                <a:pPr marL="0" indent="0">
                  <a:buNone/>
                </a:pPr>
                <a:endParaRPr lang="en-US" sz="2400" dirty="0"/>
              </a:p>
              <a:p>
                <a:pPr marL="0" indent="0">
                  <a:buNone/>
                </a:pPr>
                <a:endParaRPr lang="en-US" sz="2400" dirty="0"/>
              </a:p>
              <a:p>
                <a:pPr marL="0" indent="0">
                  <a:buNone/>
                </a:pPr>
                <a:r>
                  <a:rPr lang="en-US" sz="2400" dirty="0"/>
                  <a:t>Distributive</a:t>
                </a:r>
              </a:p>
              <a:p>
                <a:pPr marL="0" indent="0">
                  <a:buNone/>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𝒂</m:t>
                    </m:r>
                    <m:r>
                      <a:rPr lang="en-US" sz="2400" b="1"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b="1" i="1" smtClean="0">
                        <a:latin typeface="Cambria Math" panose="02040503050406030204" pitchFamily="18" charset="0"/>
                        <a:ea typeface="Cambria Math" panose="02040503050406030204" pitchFamily="18" charset="0"/>
                      </a:rPr>
                      <m:t>𝒂</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r>
                      <a:rPr lang="en-US" sz="2400" b="1" i="1">
                        <a:latin typeface="Cambria Math" panose="02040503050406030204" pitchFamily="18" charset="0"/>
                      </a:rPr>
                      <m:t>𝒂</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27</a:t>
            </a:fld>
            <a:endParaRPr lang="en-US" sz="2000" dirty="0"/>
          </a:p>
        </p:txBody>
      </p:sp>
    </p:spTree>
    <p:extLst>
      <p:ext uri="{BB962C8B-B14F-4D97-AF65-F5344CB8AC3E}">
        <p14:creationId xmlns:p14="http://schemas.microsoft.com/office/powerpoint/2010/main" val="645452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Scalar Multiplication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Displacements </a:t>
                </a:r>
              </a:p>
              <a:p>
                <a:pPr marL="0" indent="0">
                  <a:buNone/>
                </a:pPr>
                <a:r>
                  <a:rPr lang="en-US" dirty="0"/>
                  <a:t>When a vector </a:t>
                </a:r>
                <a14:m>
                  <m:oMath xmlns:m="http://schemas.openxmlformats.org/officeDocument/2006/math">
                    <m:r>
                      <a:rPr lang="en-US" b="1" i="1">
                        <a:latin typeface="Cambria Math" panose="02040503050406030204" pitchFamily="18" charset="0"/>
                      </a:rPr>
                      <m:t>𝒂</m:t>
                    </m:r>
                  </m:oMath>
                </a14:m>
                <a:r>
                  <a:rPr lang="en-US" dirty="0"/>
                  <a:t> represents a displacement, and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&gt;0</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𝒂</m:t>
                    </m:r>
                    <m:r>
                      <a:rPr lang="en-US" i="1">
                        <a:latin typeface="Cambria Math" panose="02040503050406030204" pitchFamily="18" charset="0"/>
                        <a:ea typeface="Cambria Math" panose="02040503050406030204" pitchFamily="18" charset="0"/>
                      </a:rPr>
                      <m:t> </m:t>
                    </m:r>
                  </m:oMath>
                </a14:m>
                <a:r>
                  <a:rPr lang="en-US" dirty="0"/>
                  <a:t>is a displacement vector in the same direction of </a:t>
                </a:r>
                <a14:m>
                  <m:oMath xmlns:m="http://schemas.openxmlformats.org/officeDocument/2006/math">
                    <m:r>
                      <a:rPr lang="en-US" b="1" i="1">
                        <a:latin typeface="Cambria Math" panose="02040503050406030204" pitchFamily="18" charset="0"/>
                      </a:rPr>
                      <m:t>𝒂</m:t>
                    </m:r>
                  </m:oMath>
                </a14:m>
                <a:r>
                  <a:rPr lang="en-US" dirty="0"/>
                  <a:t>, with its magnitude scaled by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a:t>
                </a:r>
              </a:p>
              <a:p>
                <a:pPr marL="0" indent="0">
                  <a:buNone/>
                </a:pPr>
                <a:r>
                  <a:rPr lang="en-US" dirty="0"/>
                  <a:t>When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0</m:t>
                    </m:r>
                  </m:oMath>
                </a14:m>
                <a:r>
                  <a:rPr lang="en-US" dirty="0"/>
                  <a:t>, a represents a displacement vector in the opposite direction of a, with magnitude scaled by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r="-248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28</a:t>
            </a:fld>
            <a:endParaRPr lang="en-US" sz="2000" dirty="0"/>
          </a:p>
        </p:txBody>
      </p:sp>
      <p:pic>
        <p:nvPicPr>
          <p:cNvPr id="5" name="Picture 4"/>
          <p:cNvPicPr>
            <a:picLocks noChangeAspect="1"/>
          </p:cNvPicPr>
          <p:nvPr/>
        </p:nvPicPr>
        <p:blipFill>
          <a:blip r:embed="rId3"/>
          <a:stretch>
            <a:fillRect/>
          </a:stretch>
        </p:blipFill>
        <p:spPr>
          <a:xfrm>
            <a:off x="2353425" y="3971924"/>
            <a:ext cx="4614112" cy="2733675"/>
          </a:xfrm>
          <a:prstGeom prst="rect">
            <a:avLst/>
          </a:prstGeom>
        </p:spPr>
      </p:pic>
    </p:spTree>
    <p:extLst>
      <p:ext uri="{BB962C8B-B14F-4D97-AF65-F5344CB8AC3E}">
        <p14:creationId xmlns:p14="http://schemas.microsoft.com/office/powerpoint/2010/main" val="2451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Scalar Multiplication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Materials requirements </a:t>
                </a:r>
              </a:p>
              <a:p>
                <a:pPr marL="0" indent="0">
                  <a:buNone/>
                </a:pPr>
                <a:r>
                  <a:rPr lang="en-US" dirty="0"/>
                  <a:t>Suppose the  </a:t>
                </a:r>
                <a14:m>
                  <m:oMath xmlns:m="http://schemas.openxmlformats.org/officeDocument/2006/math">
                    <m:r>
                      <a:rPr lang="en-US" b="0" i="1" smtClean="0">
                        <a:latin typeface="Cambria Math" panose="02040503050406030204" pitchFamily="18" charset="0"/>
                        <a:ea typeface="Cambria Math" panose="02040503050406030204" pitchFamily="18" charset="0"/>
                      </a:rPr>
                      <m:t>𝑛</m:t>
                    </m:r>
                  </m:oMath>
                </a14:m>
                <a:r>
                  <a:rPr lang="en-US" dirty="0"/>
                  <a:t> -vector </a:t>
                </a:r>
                <a14:m>
                  <m:oMath xmlns:m="http://schemas.openxmlformats.org/officeDocument/2006/math">
                    <m:r>
                      <a:rPr lang="en-US" b="1" i="1" smtClean="0">
                        <a:latin typeface="Cambria Math" panose="02040503050406030204" pitchFamily="18" charset="0"/>
                        <a:ea typeface="Cambria Math" panose="02040503050406030204" pitchFamily="18" charset="0"/>
                      </a:rPr>
                      <m:t>𝒒</m:t>
                    </m:r>
                  </m:oMath>
                </a14:m>
                <a:r>
                  <a:rPr lang="en-US" dirty="0"/>
                  <a:t> is the bill of materials for producing one unit of some product, i.e.,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m:t>
                        </m:r>
                      </m:sub>
                    </m:sSub>
                  </m:oMath>
                </a14:m>
                <a:r>
                  <a:rPr lang="en-US" dirty="0"/>
                  <a:t> is the amount of raw material required to produce one unit of product. </a:t>
                </a:r>
              </a:p>
              <a:p>
                <a:pPr marL="0" indent="0">
                  <a:buNone/>
                </a:pPr>
                <a:r>
                  <a:rPr lang="en-US" dirty="0"/>
                  <a:t>To produce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oMath>
                </a14:m>
                <a:r>
                  <a:rPr lang="en-US" dirty="0"/>
                  <a:t> units of the product will then require raw materials given by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r>
                      <a:rPr lang="en-US" b="1" i="1">
                        <a:latin typeface="Cambria Math" panose="02040503050406030204" pitchFamily="18" charset="0"/>
                        <a:ea typeface="Cambria Math" panose="02040503050406030204" pitchFamily="18" charset="0"/>
                      </a:rPr>
                      <m:t>𝒒</m:t>
                    </m:r>
                  </m:oMath>
                </a14:m>
                <a:r>
                  <a:rPr lang="en-US" dirty="0"/>
                  <a:t> .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r="-1683"/>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29</a:t>
            </a:fld>
            <a:endParaRPr lang="en-US" sz="2000" dirty="0"/>
          </a:p>
        </p:txBody>
      </p:sp>
    </p:spTree>
    <p:extLst>
      <p:ext uri="{BB962C8B-B14F-4D97-AF65-F5344CB8AC3E}">
        <p14:creationId xmlns:p14="http://schemas.microsoft.com/office/powerpoint/2010/main" val="409044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What is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5"/>
                <a:ext cx="7886700" cy="5062538"/>
              </a:xfrm>
            </p:spPr>
            <p:txBody>
              <a:bodyPr>
                <a:normAutofit fontScale="85000" lnSpcReduction="20000"/>
              </a:bodyPr>
              <a:lstStyle/>
              <a:p>
                <a:r>
                  <a:rPr lang="en-US" sz="2400" dirty="0"/>
                  <a:t>A vector is an ordered list of numbers. Vectors are usually written as vertical arrays:</a:t>
                </a:r>
              </a:p>
              <a:p>
                <a:pPr marL="0" indent="0">
                  <a:buNone/>
                </a:pPr>
                <a14:m>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1.1</m:t>
                              </m:r>
                            </m:e>
                          </m:mr>
                          <m:mr>
                            <m:e>
                              <m:r>
                                <a:rPr lang="en-US" sz="2400" b="0" i="1" smtClean="0">
                                  <a:latin typeface="Cambria Math" panose="02040503050406030204" pitchFamily="18" charset="0"/>
                                </a:rPr>
                                <m:t>0.0</m:t>
                              </m:r>
                            </m:e>
                          </m:mr>
                          <m:mr>
                            <m:e>
                              <m:r>
                                <a:rPr lang="en-US" sz="2400" b="0" i="1" smtClean="0">
                                  <a:latin typeface="Cambria Math" panose="02040503050406030204" pitchFamily="18" charset="0"/>
                                </a:rPr>
                                <m:t>3.6</m:t>
                              </m:r>
                            </m:e>
                          </m:mr>
                        </m:m>
                      </m:e>
                    </m:d>
                  </m:oMath>
                </a14:m>
                <a:r>
                  <a:rPr lang="en-US" sz="2400" dirty="0"/>
                  <a:t>  or </a:t>
                </a:r>
                <a14:m>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m:t>
                              </m:r>
                              <m:r>
                                <a:rPr lang="en-US" sz="2400" i="1">
                                  <a:latin typeface="Cambria Math" panose="02040503050406030204" pitchFamily="18" charset="0"/>
                                </a:rPr>
                                <m:t>1.1</m:t>
                              </m:r>
                            </m:e>
                          </m:mr>
                          <m:mr>
                            <m:e>
                              <m:r>
                                <a:rPr lang="en-US" sz="2400" i="1">
                                  <a:latin typeface="Cambria Math" panose="02040503050406030204" pitchFamily="18" charset="0"/>
                                </a:rPr>
                                <m:t>0.0</m:t>
                              </m:r>
                            </m:e>
                          </m:mr>
                          <m:mr>
                            <m:e>
                              <m:r>
                                <a:rPr lang="en-US" sz="2400" i="1">
                                  <a:latin typeface="Cambria Math" panose="02040503050406030204" pitchFamily="18" charset="0"/>
                                </a:rPr>
                                <m:t>3.6</m:t>
                              </m:r>
                            </m:e>
                          </m:mr>
                        </m:m>
                      </m:e>
                    </m:d>
                  </m:oMath>
                </a14:m>
                <a:r>
                  <a:rPr lang="en-US" sz="2400" dirty="0"/>
                  <a:t>   </a:t>
                </a:r>
              </a:p>
              <a:p>
                <a:pPr marL="0" indent="0">
                  <a:buNone/>
                </a:pPr>
                <a:r>
                  <a:rPr lang="en-US" sz="2400" dirty="0"/>
                  <a:t>It is enclosed by curved bracket or squared bracket. </a:t>
                </a:r>
              </a:p>
              <a:p>
                <a:r>
                  <a:rPr lang="en-US" sz="2400" dirty="0"/>
                  <a:t>The elements (or entries, coefficients, components) of a vector are the values in the array. </a:t>
                </a:r>
              </a:p>
              <a:p>
                <a:r>
                  <a:rPr lang="en-US" sz="2400" dirty="0"/>
                  <a:t>Size (also called dimension or length) of a vector is the number of elements it contains. </a:t>
                </a:r>
              </a:p>
              <a:p>
                <a:r>
                  <a:rPr lang="en-US" sz="2400" dirty="0"/>
                  <a:t>The vector above has size 3. </a:t>
                </a:r>
              </a:p>
              <a:p>
                <a:r>
                  <a:rPr lang="en-US" sz="2400" dirty="0"/>
                  <a:t>Or say the dimension of the vector is 3.</a:t>
                </a:r>
              </a:p>
              <a:p>
                <a:r>
                  <a:rPr lang="en-US" sz="2400" dirty="0"/>
                  <a:t>A vector of size </a:t>
                </a:r>
                <a14:m>
                  <m:oMath xmlns:m="http://schemas.openxmlformats.org/officeDocument/2006/math">
                    <m:r>
                      <a:rPr lang="en-US" sz="2400" b="0" i="1" smtClean="0">
                        <a:latin typeface="Cambria Math" panose="02040503050406030204" pitchFamily="18" charset="0"/>
                      </a:rPr>
                      <m:t>𝑛</m:t>
                    </m:r>
                  </m:oMath>
                </a14:m>
                <a:r>
                  <a:rPr lang="en-US" sz="2400" dirty="0"/>
                  <a:t> is called an </a:t>
                </a:r>
                <a14:m>
                  <m:oMath xmlns:m="http://schemas.openxmlformats.org/officeDocument/2006/math">
                    <m:r>
                      <a:rPr lang="en-US" sz="2400" i="1">
                        <a:latin typeface="Cambria Math" panose="02040503050406030204" pitchFamily="18" charset="0"/>
                      </a:rPr>
                      <m:t>𝑛</m:t>
                    </m:r>
                  </m:oMath>
                </a14:m>
                <a:r>
                  <a:rPr lang="en-US" sz="2400" dirty="0"/>
                  <a:t>-vector, or </a:t>
                </a:r>
                <a14:m>
                  <m:oMath xmlns:m="http://schemas.openxmlformats.org/officeDocument/2006/math">
                    <m:r>
                      <a:rPr lang="en-US" sz="2400" i="1">
                        <a:latin typeface="Cambria Math" panose="02040503050406030204" pitchFamily="18" charset="0"/>
                      </a:rPr>
                      <m:t>𝑛</m:t>
                    </m:r>
                  </m:oMath>
                </a14:m>
                <a:r>
                  <a:rPr lang="en-US" sz="2400" dirty="0"/>
                  <a:t>-dimensional vector  </a:t>
                </a:r>
              </a:p>
              <a:p>
                <a:r>
                  <a:rPr lang="en-US" sz="2200" dirty="0"/>
                  <a:t>A 1-vector is considered to be the same as a number.</a:t>
                </a:r>
              </a:p>
              <a:p>
                <a:r>
                  <a:rPr lang="en-US" sz="2400" dirty="0"/>
                  <a:t>A vector can also be written as numbers separated by commas and surrounded by curved bracket. In this notation style, the vector above is written as (-1.1, 0.0, 3.6).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5"/>
                <a:ext cx="7886700" cy="5062538"/>
              </a:xfrm>
              <a:blipFill>
                <a:blip r:embed="rId2"/>
                <a:stretch>
                  <a:fillRect l="-773" t="-2289" r="-61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a:t>
            </a:fld>
            <a:endParaRPr lang="en-US" sz="2000" dirty="0"/>
          </a:p>
        </p:txBody>
      </p:sp>
      <p:sp>
        <p:nvSpPr>
          <p:cNvPr id="5" name="TextBox 4"/>
          <p:cNvSpPr txBox="1"/>
          <p:nvPr/>
        </p:nvSpPr>
        <p:spPr>
          <a:xfrm>
            <a:off x="323850" y="6051352"/>
            <a:ext cx="5954130" cy="369332"/>
          </a:xfrm>
          <a:prstGeom prst="rect">
            <a:avLst/>
          </a:prstGeom>
          <a:noFill/>
        </p:spPr>
        <p:txBody>
          <a:bodyPr wrap="none" rtlCol="0">
            <a:spAutoFit/>
          </a:bodyPr>
          <a:lstStyle/>
          <a:p>
            <a:r>
              <a:rPr lang="en-US" b="1" dirty="0"/>
              <a:t>In advanced concept, a vector may contain infinite elements</a:t>
            </a:r>
          </a:p>
        </p:txBody>
      </p:sp>
    </p:spTree>
    <p:extLst>
      <p:ext uri="{BB962C8B-B14F-4D97-AF65-F5344CB8AC3E}">
        <p14:creationId xmlns:p14="http://schemas.microsoft.com/office/powerpoint/2010/main" val="2711791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Parallel Vector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b="0" i="0" dirty="0">
                    <a:solidFill>
                      <a:srgbClr val="000000"/>
                    </a:solidFill>
                    <a:effectLst/>
                    <a:latin typeface="Times New Roman" panose="02020603050405020304" pitchFamily="18" charset="0"/>
                    <a:cs typeface="Times New Roman" panose="02020603050405020304" pitchFamily="18" charset="0"/>
                  </a:rPr>
                  <a:t>For vector </a:t>
                </a:r>
                <a:r>
                  <a:rPr lang="en-US" b="1" dirty="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rPr>
                      <m:t>𝒂</m:t>
                    </m:r>
                    <m:r>
                      <a:rPr lang="en-US" b="1" i="1" smtClean="0">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a:t>
                </a:r>
                <a:r>
                  <a:rPr lang="en-US" b="1" dirty="0">
                    <a:latin typeface="Times New Roman" panose="02020603050405020304" pitchFamily="18" charset="0"/>
                    <a:cs typeface="Times New Roman" panose="02020603050405020304" pitchFamily="18" charset="0"/>
                  </a:rPr>
                  <a:t> </a:t>
                </a:r>
                <a14:m>
                  <m:oMath xmlns:m="http://schemas.openxmlformats.org/officeDocument/2006/math">
                    <m:r>
                      <a:rPr lang="en-US" b="1" i="1" smtClean="0">
                        <a:latin typeface="Cambria Math" panose="02040503050406030204" pitchFamily="18" charset="0"/>
                      </a:rPr>
                      <m:t>𝒃</m:t>
                    </m:r>
                    <m:r>
                      <a:rPr lang="en-US" b="1" i="1">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they are parallel, if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1" i="0" smtClean="0">
                          <a:latin typeface="Cambria Math" panose="02040503050406030204" pitchFamily="18" charset="0"/>
                        </a:rPr>
                        <m:t>=</m:t>
                      </m:r>
                      <m:r>
                        <a:rPr lang="en-US" b="0" i="1" smtClean="0">
                          <a:latin typeface="Cambria Math" panose="02040503050406030204" pitchFamily="18" charset="0"/>
                        </a:rPr>
                        <m:t>𝑐</m:t>
                      </m:r>
                      <m:r>
                        <a:rPr lang="en-US" b="1" i="1" smtClean="0">
                          <a:latin typeface="Cambria Math" panose="02040503050406030204" pitchFamily="18" charset="0"/>
                        </a:rPr>
                        <m:t>𝒃</m:t>
                      </m:r>
                    </m:oMath>
                  </m:oMathPara>
                </a14:m>
                <a:endParaRPr lang="en-US" b="1" dirty="0">
                  <a:latin typeface="Times New Roman" panose="02020603050405020304" pitchFamily="18" charset="0"/>
                  <a:cs typeface="Times New Roman" panose="02020603050405020304" pitchFamily="18" charset="0"/>
                </a:endParaRPr>
              </a:p>
              <a:p>
                <a:pPr marL="0" indent="0">
                  <a:buNone/>
                </a:pPr>
                <a:r>
                  <a:rPr lang="en-US"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963"/>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30</a:t>
            </a:fld>
            <a:endParaRPr lang="en-US" sz="2000" dirty="0"/>
          </a:p>
        </p:txBody>
      </p:sp>
      <p:pic>
        <p:nvPicPr>
          <p:cNvPr id="7" name="Picture 6">
            <a:extLst>
              <a:ext uri="{FF2B5EF4-FFF2-40B4-BE49-F238E27FC236}">
                <a16:creationId xmlns:a16="http://schemas.microsoft.com/office/drawing/2014/main" id="{4D928765-853A-4B66-BC88-BC64D516B97D}"/>
              </a:ext>
            </a:extLst>
          </p:cNvPr>
          <p:cNvPicPr>
            <a:picLocks noChangeAspect="1"/>
          </p:cNvPicPr>
          <p:nvPr/>
        </p:nvPicPr>
        <p:blipFill>
          <a:blip r:embed="rId3"/>
          <a:stretch>
            <a:fillRect/>
          </a:stretch>
        </p:blipFill>
        <p:spPr>
          <a:xfrm>
            <a:off x="2333281" y="2706362"/>
            <a:ext cx="4477437" cy="2945291"/>
          </a:xfrm>
          <a:prstGeom prst="rect">
            <a:avLst/>
          </a:prstGeom>
        </p:spPr>
      </p:pic>
    </p:spTree>
    <p:extLst>
      <p:ext uri="{BB962C8B-B14F-4D97-AF65-F5344CB8AC3E}">
        <p14:creationId xmlns:p14="http://schemas.microsoft.com/office/powerpoint/2010/main" val="1965119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Example for parallel vectors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b="0" i="0" dirty="0">
                    <a:solidFill>
                      <a:srgbClr val="000000"/>
                    </a:solidFill>
                    <a:effectLst/>
                    <a:latin typeface="Helvetica" panose="020B0604020202020204" pitchFamily="34" charset="0"/>
                  </a:rPr>
                  <a:t>Determine if the sets of vectors are parallel or not</a:t>
                </a:r>
              </a:p>
              <a:p>
                <a:pPr marL="0" indent="0">
                  <a:buNone/>
                </a:pPr>
                <a:r>
                  <a:rPr lang="en-US" sz="2400" dirty="0"/>
                  <a:t>(a)</a:t>
                </a:r>
                <a14:m>
                  <m:oMath xmlns:m="http://schemas.openxmlformats.org/officeDocument/2006/math">
                    <m:r>
                      <a:rPr lang="en-US" sz="2400" b="1" i="1" smtClean="0">
                        <a:latin typeface="Cambria Math" panose="02040503050406030204" pitchFamily="18" charset="0"/>
                      </a:rPr>
                      <m:t> </m:t>
                    </m:r>
                    <m:d>
                      <m:dPr>
                        <m:ctrlPr>
                          <a:rPr lang="en-US" sz="2400" i="1">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2</m:t>
                              </m:r>
                            </m:e>
                          </m:mr>
                          <m:mr>
                            <m:e>
                              <m:r>
                                <a:rPr lang="en-US" sz="2400" b="0" i="1" smtClean="0">
                                  <a:latin typeface="Cambria Math" panose="02040503050406030204" pitchFamily="18" charset="0"/>
                                </a:rPr>
                                <m:t>−4</m:t>
                              </m:r>
                            </m:e>
                          </m:mr>
                          <m:mr>
                            <m:e>
                              <m:r>
                                <a:rPr lang="en-US" sz="2400" b="0" i="1" smtClean="0">
                                  <a:latin typeface="Cambria Math" panose="02040503050406030204" pitchFamily="18" charset="0"/>
                                </a:rPr>
                                <m:t>1</m:t>
                              </m:r>
                            </m:e>
                          </m:mr>
                        </m:m>
                      </m:e>
                    </m:d>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6</m:t>
                              </m:r>
                            </m:e>
                          </m:mr>
                          <m:mr>
                            <m:e>
                              <m:r>
                                <a:rPr lang="en-US" sz="2400" b="0" i="1" smtClean="0">
                                  <a:latin typeface="Cambria Math" panose="02040503050406030204" pitchFamily="18" charset="0"/>
                                </a:rPr>
                                <m:t>12</m:t>
                              </m:r>
                            </m:e>
                          </m:mr>
                          <m:mr>
                            <m:e>
                              <m:r>
                                <a:rPr lang="en-US" sz="2400" b="0" i="1" smtClean="0">
                                  <a:latin typeface="Cambria Math" panose="02040503050406030204" pitchFamily="18" charset="0"/>
                                </a:rPr>
                                <m:t>−3</m:t>
                              </m:r>
                            </m:e>
                          </m:mr>
                        </m:m>
                      </m:e>
                    </m:d>
                  </m:oMath>
                </a14:m>
                <a:endParaRPr lang="en-US" sz="2400" i="0" dirty="0">
                  <a:solidFill>
                    <a:srgbClr val="000000"/>
                  </a:solidFill>
                  <a:effectLst/>
                  <a:latin typeface="MJXc-TeX-main-R"/>
                </a:endParaRPr>
              </a:p>
              <a:p>
                <a:pPr marL="0" indent="0">
                  <a:buNone/>
                </a:pPr>
                <a:r>
                  <a:rPr lang="en-US" sz="2400" dirty="0">
                    <a:solidFill>
                      <a:srgbClr val="000000"/>
                    </a:solidFill>
                    <a:latin typeface="MJXc-TeX-main-R"/>
                  </a:rPr>
                  <a:t>(b)</a:t>
                </a:r>
                <a:r>
                  <a:rPr lang="en-US" sz="2400" b="0" dirty="0"/>
                  <a:t> </a:t>
                </a:r>
                <a14:m>
                  <m:oMath xmlns:m="http://schemas.openxmlformats.org/officeDocument/2006/math">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4</m:t>
                              </m:r>
                            </m:e>
                          </m:mr>
                          <m:mr>
                            <m:e>
                              <m:r>
                                <a:rPr lang="en-US" sz="2400" b="0" i="1" smtClean="0">
                                  <a:latin typeface="Cambria Math" panose="02040503050406030204" pitchFamily="18" charset="0"/>
                                </a:rPr>
                                <m:t>10</m:t>
                              </m:r>
                            </m:e>
                          </m:mr>
                        </m:m>
                      </m:e>
                    </m:d>
                    <m:r>
                      <a:rPr lang="en-US" sz="2400" b="1" i="1" smtClean="0">
                        <a:latin typeface="Cambria Math" panose="02040503050406030204" pitchFamily="18" charset="0"/>
                      </a:rPr>
                      <m:t>,</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2</m:t>
                              </m:r>
                            </m:e>
                          </m:mr>
                          <m:mr>
                            <m:e>
                              <m:r>
                                <a:rPr lang="en-US" sz="2400" b="0" i="1" smtClean="0">
                                  <a:latin typeface="Cambria Math" panose="02040503050406030204" pitchFamily="18" charset="0"/>
                                </a:rPr>
                                <m:t>−9</m:t>
                              </m:r>
                            </m:e>
                          </m:mr>
                        </m:m>
                      </m:e>
                    </m:d>
                  </m:oMath>
                </a14:m>
                <a:endParaRPr lang="en-US" sz="2400" dirty="0">
                  <a:solidFill>
                    <a:srgbClr val="000000"/>
                  </a:solidFill>
                  <a:latin typeface="MJXc-TeX-main-R"/>
                </a:endParaRPr>
              </a:p>
              <a:p>
                <a:pPr marL="0" indent="0">
                  <a:buNone/>
                </a:pPr>
                <a:endParaRPr lang="en-US" sz="24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41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31</a:t>
            </a:fld>
            <a:endParaRPr lang="en-US" sz="2000" dirty="0"/>
          </a:p>
        </p:txBody>
      </p:sp>
    </p:spTree>
    <p:extLst>
      <p:ext uri="{BB962C8B-B14F-4D97-AF65-F5344CB8AC3E}">
        <p14:creationId xmlns:p14="http://schemas.microsoft.com/office/powerpoint/2010/main" val="205568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Example for scalar multiplication and addition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b="0" i="0" dirty="0">
                    <a:solidFill>
                      <a:srgbClr val="000000"/>
                    </a:solidFill>
                    <a:effectLst/>
                    <a:latin typeface="Helvetica" panose="020B0604020202020204" pitchFamily="34" charset="0"/>
                  </a:rPr>
                  <a:t>For the vector </a:t>
                </a:r>
                <a:r>
                  <a:rPr lang="en-US" sz="2400" b="1" dirty="0"/>
                  <a:t> </a:t>
                </a:r>
                <a14:m>
                  <m:oMath xmlns:m="http://schemas.openxmlformats.org/officeDocument/2006/math">
                    <m:r>
                      <a:rPr lang="en-US" sz="2400" b="1" i="1">
                        <a:latin typeface="Cambria Math" panose="02040503050406030204" pitchFamily="18" charset="0"/>
                      </a:rPr>
                      <m:t>𝒂</m:t>
                    </m:r>
                    <m:r>
                      <a:rPr lang="en-US" sz="2400" b="1" i="1" smtClean="0">
                        <a:latin typeface="Cambria Math" panose="02040503050406030204" pitchFamily="18" charset="0"/>
                      </a:rPr>
                      <m:t>=</m:t>
                    </m:r>
                    <m:d>
                      <m:dPr>
                        <m:ctrlPr>
                          <a:rPr lang="en-US" sz="2400" b="1"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2</m:t>
                              </m:r>
                            </m:e>
                          </m:mr>
                          <m:mr>
                            <m:e>
                              <m:r>
                                <a:rPr lang="en-US" sz="2400" b="0" i="1" smtClean="0">
                                  <a:latin typeface="Cambria Math" panose="02040503050406030204" pitchFamily="18" charset="0"/>
                                </a:rPr>
                                <m:t>4</m:t>
                              </m:r>
                            </m:e>
                          </m:mr>
                        </m:m>
                      </m:e>
                    </m:d>
                  </m:oMath>
                </a14:m>
                <a:r>
                  <a:rPr lang="en-US" sz="2400" dirty="0"/>
                  <a:t> and </a:t>
                </a:r>
                <a14:m>
                  <m:oMath xmlns:m="http://schemas.openxmlformats.org/officeDocument/2006/math">
                    <m:r>
                      <a:rPr lang="en-US" sz="2400" b="1" i="1" smtClean="0">
                        <a:latin typeface="Cambria Math" panose="02040503050406030204" pitchFamily="18" charset="0"/>
                      </a:rPr>
                      <m:t>𝒃</m:t>
                    </m:r>
                    <m:r>
                      <a:rPr lang="en-US" sz="2400" b="1" i="1">
                        <a:latin typeface="Cambria Math" panose="02040503050406030204" pitchFamily="18" charset="0"/>
                      </a:rPr>
                      <m:t>=</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mr>
                        </m:m>
                      </m:e>
                    </m:d>
                  </m:oMath>
                </a14:m>
                <a:r>
                  <a:rPr lang="en-US" sz="2400" dirty="0"/>
                  <a:t>, compute </a:t>
                </a:r>
              </a:p>
              <a:p>
                <a:pPr marL="0" indent="0">
                  <a:buNone/>
                </a:pPr>
                <a:r>
                  <a:rPr lang="en-US" sz="2400" dirty="0"/>
                  <a:t>(a)</a:t>
                </a:r>
                <a14:m>
                  <m:oMath xmlns:m="http://schemas.openxmlformats.org/officeDocument/2006/math">
                    <m:r>
                      <a:rPr lang="en-US" sz="2400" b="0" i="0" smtClean="0">
                        <a:latin typeface="Cambria Math" panose="02040503050406030204" pitchFamily="18" charset="0"/>
                      </a:rPr>
                      <m:t>3</m:t>
                    </m:r>
                    <m:r>
                      <a:rPr lang="en-US" sz="2400" b="1" i="1" smtClean="0">
                        <a:latin typeface="Cambria Math" panose="02040503050406030204" pitchFamily="18" charset="0"/>
                      </a:rPr>
                      <m:t>𝒂</m:t>
                    </m:r>
                    <m:r>
                      <a:rPr lang="en-US" sz="2400" b="1" i="1" smtClean="0">
                        <a:latin typeface="Cambria Math" panose="02040503050406030204" pitchFamily="18" charset="0"/>
                      </a:rPr>
                      <m:t> =</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6</m:t>
                              </m:r>
                            </m:e>
                          </m:mr>
                          <m:mr>
                            <m:e>
                              <m:r>
                                <a:rPr lang="en-US" sz="2400" b="0" i="1" smtClean="0">
                                  <a:latin typeface="Cambria Math" panose="02040503050406030204" pitchFamily="18" charset="0"/>
                                </a:rPr>
                                <m:t>12</m:t>
                              </m:r>
                            </m:e>
                          </m:mr>
                        </m:m>
                      </m:e>
                    </m:d>
                  </m:oMath>
                </a14:m>
                <a:endParaRPr lang="en-US" sz="2400" b="0" i="0" dirty="0">
                  <a:solidFill>
                    <a:srgbClr val="000000"/>
                  </a:solidFill>
                  <a:effectLst/>
                  <a:latin typeface="MJXc-TeX-main-R"/>
                </a:endParaRPr>
              </a:p>
              <a:p>
                <a:pPr marL="0" indent="0">
                  <a:buNone/>
                </a:pPr>
                <a:r>
                  <a:rPr lang="en-US" sz="2400" dirty="0">
                    <a:solidFill>
                      <a:srgbClr val="000000"/>
                    </a:solidFill>
                    <a:latin typeface="MJXc-TeX-main-R"/>
                  </a:rPr>
                  <a:t>(b)</a:t>
                </a:r>
                <a:r>
                  <a:rPr lang="en-US" sz="2400" b="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1" i="1" smtClean="0">
                        <a:latin typeface="Cambria Math" panose="02040503050406030204" pitchFamily="18" charset="0"/>
                      </a:rPr>
                      <m:t>𝒂</m:t>
                    </m:r>
                    <m:r>
                      <a:rPr lang="en-US" sz="2400" b="1" i="1" smtClean="0">
                        <a:latin typeface="Cambria Math" panose="02040503050406030204" pitchFamily="18" charset="0"/>
                      </a:rPr>
                      <m:t>=</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2</m:t>
                              </m:r>
                            </m:e>
                          </m:mr>
                        </m:m>
                      </m:e>
                    </m:d>
                  </m:oMath>
                </a14:m>
                <a:endParaRPr lang="en-US" sz="2400" dirty="0">
                  <a:solidFill>
                    <a:srgbClr val="000000"/>
                  </a:solidFill>
                  <a:latin typeface="MJXc-TeX-main-R"/>
                </a:endParaRPr>
              </a:p>
              <a:p>
                <a:pPr marL="0" indent="0">
                  <a:buNone/>
                </a:pPr>
                <a:r>
                  <a:rPr lang="en-US" sz="2400" dirty="0">
                    <a:solidFill>
                      <a:srgbClr val="000000"/>
                    </a:solidFill>
                    <a:latin typeface="MJXc-TeX-main-R"/>
                  </a:rPr>
                  <a:t>(c) </a:t>
                </a:r>
                <a14:m>
                  <m:oMath xmlns:m="http://schemas.openxmlformats.org/officeDocument/2006/math">
                    <m:r>
                      <a:rPr lang="en-US" sz="2400" b="0" i="0" smtClean="0">
                        <a:latin typeface="Cambria Math" panose="02040503050406030204" pitchFamily="18" charset="0"/>
                      </a:rPr>
                      <m:t>−2</m:t>
                    </m:r>
                    <m:r>
                      <a:rPr lang="en-US" sz="2400" b="1" i="1" smtClean="0">
                        <a:latin typeface="Cambria Math" panose="02040503050406030204" pitchFamily="18" charset="0"/>
                      </a:rPr>
                      <m:t>𝒂</m:t>
                    </m:r>
                    <m:r>
                      <a:rPr lang="en-US" sz="2400" b="1" i="1" smtClean="0">
                        <a:latin typeface="Cambria Math" panose="02040503050406030204" pitchFamily="18" charset="0"/>
                      </a:rPr>
                      <m:t>+</m:t>
                    </m:r>
                    <m:r>
                      <a:rPr lang="en-US" sz="2400" b="0" i="1" smtClean="0">
                        <a:latin typeface="Cambria Math" panose="02040503050406030204" pitchFamily="18" charset="0"/>
                      </a:rPr>
                      <m:t>3</m:t>
                    </m:r>
                    <m:r>
                      <a:rPr lang="en-US" sz="2400" b="1" i="1" smtClean="0">
                        <a:latin typeface="Cambria Math" panose="02040503050406030204" pitchFamily="18" charset="0"/>
                      </a:rPr>
                      <m:t>𝒃</m:t>
                    </m:r>
                    <m:r>
                      <a:rPr lang="en-US" sz="2400" b="1" i="1" smtClean="0">
                        <a:latin typeface="Cambria Math" panose="02040503050406030204" pitchFamily="18" charset="0"/>
                      </a:rPr>
                      <m:t>=</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4</m:t>
                              </m:r>
                            </m:e>
                          </m:mr>
                          <m:mr>
                            <m:e>
                              <m:r>
                                <a:rPr lang="en-US" sz="2400" b="0" i="1" smtClean="0">
                                  <a:latin typeface="Cambria Math" panose="02040503050406030204" pitchFamily="18" charset="0"/>
                                </a:rPr>
                                <m:t>−8</m:t>
                              </m:r>
                            </m:e>
                          </m:mr>
                        </m:m>
                      </m:e>
                    </m:d>
                    <m:r>
                      <a:rPr lang="en-US" sz="2400" b="1" i="1" smtClean="0">
                        <a:latin typeface="Cambria Math" panose="02040503050406030204" pitchFamily="18" charset="0"/>
                      </a:rPr>
                      <m:t>+</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3</m:t>
                              </m:r>
                            </m:e>
                          </m:mr>
                          <m:mr>
                            <m:e>
                              <m:r>
                                <a:rPr lang="en-US" sz="2400" b="0" i="1" smtClean="0">
                                  <a:latin typeface="Cambria Math" panose="02040503050406030204" pitchFamily="18" charset="0"/>
                                </a:rPr>
                                <m:t>3</m:t>
                              </m:r>
                            </m:e>
                          </m:mr>
                        </m:m>
                      </m:e>
                    </m:d>
                  </m:oMath>
                </a14:m>
                <a:endParaRPr lang="en-US" sz="2400" dirty="0">
                  <a:solidFill>
                    <a:srgbClr val="000000"/>
                  </a:solidFill>
                  <a:latin typeface="MJXc-TeX-main-R"/>
                </a:endParaRPr>
              </a:p>
              <a:p>
                <a:pPr marL="0" indent="0">
                  <a:buNone/>
                </a:pPr>
                <a:r>
                  <a:rPr lang="en-US" sz="2400" dirty="0"/>
                  <a:t>Suppose initially a car is at location </a:t>
                </a:r>
                <a14:m>
                  <m:oMath xmlns:m="http://schemas.openxmlformats.org/officeDocument/2006/math">
                    <m:d>
                      <m:dPr>
                        <m:ctrlPr>
                          <a:rPr lang="en-US" sz="2400" b="1"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4</m:t>
                              </m:r>
                            </m:e>
                          </m:mr>
                        </m:m>
                      </m:e>
                    </m:d>
                    <m:r>
                      <a:rPr lang="en-US" sz="2400" b="0" i="0" smtClean="0">
                        <a:latin typeface="Cambria Math" panose="02040503050406030204" pitchFamily="18" charset="0"/>
                      </a:rPr>
                      <m:t>.</m:t>
                    </m:r>
                  </m:oMath>
                </a14:m>
                <a:r>
                  <a:rPr lang="en-US" sz="2400" dirty="0"/>
                  <a:t> The car has the velocity  </a:t>
                </a:r>
                <a14:m>
                  <m:oMath xmlns:m="http://schemas.openxmlformats.org/officeDocument/2006/math">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2</m:t>
                              </m:r>
                            </m:e>
                          </m:mr>
                          <m:mr>
                            <m:e>
                              <m:r>
                                <a:rPr lang="en-US" sz="2400" b="0" i="1" smtClean="0">
                                  <a:latin typeface="Cambria Math" panose="02040503050406030204" pitchFamily="18" charset="0"/>
                                </a:rPr>
                                <m:t>3</m:t>
                              </m:r>
                            </m:e>
                          </m:mr>
                        </m:m>
                      </m:e>
                    </m:d>
                    <m:r>
                      <a:rPr lang="en-US" sz="2400" b="1" i="1" smtClean="0">
                        <a:latin typeface="Cambria Math" panose="02040503050406030204" pitchFamily="18" charset="0"/>
                      </a:rPr>
                      <m:t> </m:t>
                    </m:r>
                  </m:oMath>
                </a14:m>
                <a:r>
                  <a:rPr lang="en-US" sz="2400" dirty="0"/>
                  <a:t> per hour. After half of an hour, what is the current location of the car ?</a:t>
                </a:r>
              </a:p>
              <a:p>
                <a:pPr marL="0" indent="0">
                  <a:buNone/>
                </a:pPr>
                <a:r>
                  <a:rPr lang="en-US" sz="2400" dirty="0"/>
                  <a:t> </a:t>
                </a:r>
                <a14:m>
                  <m:oMath xmlns:m="http://schemas.openxmlformats.org/officeDocument/2006/math">
                    <m:d>
                      <m:dPr>
                        <m:ctrlPr>
                          <a:rPr lang="en-US" sz="2400" b="1"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4</m:t>
                              </m:r>
                            </m:e>
                          </m:mr>
                        </m:m>
                      </m:e>
                    </m:d>
                    <m:r>
                      <a:rPr lang="en-US" sz="2400" b="1" i="1" smtClean="0">
                        <a:latin typeface="Cambria Math" panose="02040503050406030204" pitchFamily="18" charset="0"/>
                      </a:rPr>
                      <m:t>+</m:t>
                    </m:r>
                    <m:r>
                      <a:rPr lang="en-US" sz="2400" b="0" i="1" smtClean="0">
                        <a:latin typeface="Cambria Math" panose="02040503050406030204" pitchFamily="18" charset="0"/>
                      </a:rPr>
                      <m:t>0.5</m:t>
                    </m:r>
                  </m:oMath>
                </a14:m>
                <a:r>
                  <a:rPr lang="en-US" sz="2400" b="1" dirty="0"/>
                  <a:t> </a:t>
                </a:r>
                <a14:m>
                  <m:oMath xmlns:m="http://schemas.openxmlformats.org/officeDocument/2006/math">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3</m:t>
                              </m:r>
                            </m:e>
                          </m:mr>
                        </m:m>
                      </m:e>
                    </m:d>
                  </m:oMath>
                </a14:m>
                <a:endParaRPr lang="en-US" sz="24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r="-197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32</a:t>
            </a:fld>
            <a:endParaRPr lang="en-US" sz="2000" dirty="0"/>
          </a:p>
        </p:txBody>
      </p:sp>
    </p:spTree>
    <p:extLst>
      <p:ext uri="{BB962C8B-B14F-4D97-AF65-F5344CB8AC3E}">
        <p14:creationId xmlns:p14="http://schemas.microsoft.com/office/powerpoint/2010/main" val="2638356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Example for scalar multiplication and addition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figure,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PQRS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 a parallelogram and the coordinates of the four points are denoted as </a:t>
                </a:r>
                <a14:m>
                  <m:oMath xmlns:m="http://schemas.openxmlformats.org/officeDocument/2006/math">
                    <m:r>
                      <a:rPr lang="en-US" sz="1800" b="1" i="1">
                        <a:effectLst/>
                        <a:latin typeface="Cambria Math" panose="02040503050406030204" pitchFamily="18" charset="0"/>
                        <a:ea typeface="Calibri" panose="020F0502020204030204" pitchFamily="34" charset="0"/>
                        <a:cs typeface="Times New Roman" panose="02020603050405020304" pitchFamily="18" charset="0"/>
                      </a:rPr>
                      <m:t>𝑷</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𝑸</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𝑹</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and </a:t>
                </a:r>
                <a14:m>
                  <m:oMath xmlns:m="http://schemas.openxmlformats.org/officeDocument/2006/math">
                    <m:r>
                      <a:rPr lang="en-US" sz="1800" b="1" i="1">
                        <a:effectLst/>
                        <a:latin typeface="Cambria Math" panose="02040503050406030204" pitchFamily="18" charset="0"/>
                        <a:ea typeface="Calibri" panose="020F0502020204030204" pitchFamily="34" charset="0"/>
                        <a:cs typeface="Times New Roman" panose="02020603050405020304" pitchFamily="18" charset="0"/>
                      </a:rPr>
                      <m:t>𝑺</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Denote</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𝑃</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𝑃</m:t>
                        </m:r>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be the displacement from point P1 to point P2.</a:t>
                </a:r>
              </a:p>
              <a:p>
                <a:pPr marL="0" indent="0">
                  <a:buNone/>
                </a:pPr>
                <a:endParaRPr lang="en-US" sz="1800"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Suppose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𝑃𝑐</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𝒖</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and</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𝑃𝑆</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𝒗</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Express each of the following vectors in terms of </a:t>
                </a:r>
                <a14:m>
                  <m:oMath xmlns:m="http://schemas.openxmlformats.org/officeDocument/2006/math">
                    <m:r>
                      <a:rPr lang="en-US" sz="1800" b="1" i="1">
                        <a:effectLst/>
                        <a:latin typeface="Cambria Math" panose="02040503050406030204" pitchFamily="18" charset="0"/>
                        <a:ea typeface="Calibri" panose="020F0502020204030204" pitchFamily="34" charset="0"/>
                        <a:cs typeface="Times New Roman" panose="02020603050405020304" pitchFamily="18" charset="0"/>
                      </a:rPr>
                      <m:t>𝒖</m:t>
                    </m:r>
                  </m:oMath>
                </a14:m>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a:t>
                </a:r>
                <a14:m>
                  <m:oMath xmlns:m="http://schemas.openxmlformats.org/officeDocument/2006/math">
                    <m:r>
                      <a:rPr lang="en-US" sz="1800" b="1" i="1">
                        <a:effectLst/>
                        <a:latin typeface="Cambria Math" panose="02040503050406030204" pitchFamily="18" charset="0"/>
                        <a:ea typeface="Calibri" panose="020F0502020204030204" pitchFamily="34" charset="0"/>
                        <a:cs typeface="Times New Roman" panose="02020603050405020304" pitchFamily="18" charset="0"/>
                      </a:rPr>
                      <m:t>𝒗</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𝑅𝑄</m:t>
                        </m:r>
                      </m:sub>
                    </m:sSub>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(b)</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𝑅𝑆</m:t>
                        </m:r>
                      </m:sub>
                    </m:sSub>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(c)</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𝑃𝑅</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𝑄𝑆</m:t>
                        </m:r>
                      </m:sub>
                    </m:sSub>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𝑅𝑄</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𝑃𝑆</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𝒗</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(b)</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𝑅𝑆</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𝑃𝑄</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𝒖</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(c)</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𝑃𝑅</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𝑃𝑆</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𝑆𝑅</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𝑃𝑆</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𝑅𝑆</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𝒖</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𝒗</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Times New Roman" panose="02020603050405020304" pitchFamily="18" charset="0"/>
                    <a:ea typeface="DengXian" panose="02010600030101010101" pitchFamily="2" charset="-122"/>
                  </a:rPr>
                  <a:t>(d)</a:t>
                </a:r>
                <a:r>
                  <a:rPr lang="en-US" sz="1800" b="1" dirty="0">
                    <a:effectLst/>
                    <a:latin typeface="Times New Roman" panose="02020603050405020304" pitchFamily="18" charset="0"/>
                    <a:ea typeface="DengXian" panose="02010600030101010101" pitchFamily="2" charset="-122"/>
                  </a:rPr>
                  <a:t> </a:t>
                </a:r>
                <a14:m>
                  <m:oMath xmlns:m="http://schemas.openxmlformats.org/officeDocument/2006/math">
                    <m:sSub>
                      <m:sSubPr>
                        <m:ctrlPr>
                          <a:rPr lang="en-US" sz="1800" b="1" i="1">
                            <a:effectLst/>
                            <a:latin typeface="Cambria Math" panose="02040503050406030204" pitchFamily="18"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𝑄𝑆</m:t>
                        </m:r>
                      </m:sub>
                    </m:sSub>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1800" b="1" i="1">
                            <a:effectLst/>
                            <a:latin typeface="Cambria Math" panose="02040503050406030204" pitchFamily="18"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𝑄𝑅</m:t>
                        </m:r>
                      </m:sub>
                    </m:sSub>
                    <m:r>
                      <a:rPr lang="en-US" sz="1800" b="1"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1" i="1">
                            <a:effectLst/>
                            <a:latin typeface="Cambria Math" panose="02040503050406030204" pitchFamily="18"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𝒅</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𝑅𝑆</m:t>
                        </m:r>
                      </m:sub>
                    </m:sSub>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𝒗</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𝒖</m:t>
                    </m:r>
                  </m:oMath>
                </a14:m>
                <a:endParaRPr lang="en-US" sz="24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585" t="-1091" r="-58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33</a:t>
            </a:fld>
            <a:endParaRPr lang="en-US" sz="2000" dirty="0"/>
          </a:p>
        </p:txBody>
      </p:sp>
      <p:pic>
        <p:nvPicPr>
          <p:cNvPr id="8" name="Picture 7">
            <a:extLst>
              <a:ext uri="{FF2B5EF4-FFF2-40B4-BE49-F238E27FC236}">
                <a16:creationId xmlns:a16="http://schemas.microsoft.com/office/drawing/2014/main" id="{FD71C4FB-A877-4DD5-BDF9-A89B529378C1}"/>
              </a:ext>
            </a:extLst>
          </p:cNvPr>
          <p:cNvPicPr/>
          <p:nvPr/>
        </p:nvPicPr>
        <p:blipFill>
          <a:blip r:embed="rId3"/>
          <a:stretch>
            <a:fillRect/>
          </a:stretch>
        </p:blipFill>
        <p:spPr>
          <a:xfrm>
            <a:off x="3266122" y="1925040"/>
            <a:ext cx="2077059" cy="1369003"/>
          </a:xfrm>
          <a:prstGeom prst="rect">
            <a:avLst/>
          </a:prstGeom>
        </p:spPr>
      </p:pic>
    </p:spTree>
    <p:extLst>
      <p:ext uri="{BB962C8B-B14F-4D97-AF65-F5344CB8AC3E}">
        <p14:creationId xmlns:p14="http://schemas.microsoft.com/office/powerpoint/2010/main" val="2259969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Example for scalar multiplication and addition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b="0" i="0" dirty="0">
                    <a:solidFill>
                      <a:srgbClr val="000000"/>
                    </a:solidFill>
                    <a:effectLst/>
                    <a:latin typeface="Helvetica" panose="020B0604020202020204" pitchFamily="34" charset="0"/>
                  </a:rPr>
                  <a:t>For the vector </a:t>
                </a:r>
                <a:r>
                  <a:rPr lang="en-US" sz="2400" b="1" dirty="0"/>
                  <a:t> </a:t>
                </a:r>
                <a14:m>
                  <m:oMath xmlns:m="http://schemas.openxmlformats.org/officeDocument/2006/math">
                    <m:r>
                      <a:rPr lang="en-US" sz="2400" b="1" i="1">
                        <a:latin typeface="Cambria Math" panose="02040503050406030204" pitchFamily="18" charset="0"/>
                      </a:rPr>
                      <m:t>𝒂</m:t>
                    </m:r>
                    <m:r>
                      <a:rPr lang="en-US" sz="2400" b="1" i="1" smtClean="0">
                        <a:latin typeface="Cambria Math" panose="02040503050406030204" pitchFamily="18" charset="0"/>
                      </a:rPr>
                      <m:t>=</m:t>
                    </m:r>
                    <m:d>
                      <m:dPr>
                        <m:ctrlPr>
                          <a:rPr lang="en-US" sz="2400" b="1"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2</m:t>
                              </m:r>
                            </m:e>
                          </m:mr>
                          <m:mr>
                            <m:e>
                              <m:r>
                                <a:rPr lang="en-US" sz="2400" b="0" i="1" smtClean="0">
                                  <a:latin typeface="Cambria Math" panose="02040503050406030204" pitchFamily="18" charset="0"/>
                                </a:rPr>
                                <m:t>4</m:t>
                              </m:r>
                            </m:e>
                          </m:mr>
                        </m:m>
                      </m:e>
                    </m:d>
                  </m:oMath>
                </a14:m>
                <a:r>
                  <a:rPr lang="en-US" sz="2400" dirty="0"/>
                  <a:t> and </a:t>
                </a:r>
                <a14:m>
                  <m:oMath xmlns:m="http://schemas.openxmlformats.org/officeDocument/2006/math">
                    <m:r>
                      <a:rPr lang="en-US" sz="2400" b="1" i="1" smtClean="0">
                        <a:latin typeface="Cambria Math" panose="02040503050406030204" pitchFamily="18" charset="0"/>
                      </a:rPr>
                      <m:t>𝒃</m:t>
                    </m:r>
                    <m:r>
                      <a:rPr lang="en-US" sz="2400" b="1" i="1">
                        <a:latin typeface="Cambria Math" panose="02040503050406030204" pitchFamily="18" charset="0"/>
                      </a:rPr>
                      <m:t>=</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mr>
                        </m:m>
                      </m:e>
                    </m:d>
                  </m:oMath>
                </a14:m>
                <a:r>
                  <a:rPr lang="en-US" sz="2400" dirty="0"/>
                  <a:t>, compute </a:t>
                </a:r>
              </a:p>
              <a:p>
                <a:pPr marL="0" indent="0">
                  <a:buNone/>
                </a:pPr>
                <a:r>
                  <a:rPr lang="en-US" sz="2400" dirty="0"/>
                  <a:t>(a)</a:t>
                </a:r>
                <a14:m>
                  <m:oMath xmlns:m="http://schemas.openxmlformats.org/officeDocument/2006/math">
                    <m:r>
                      <a:rPr lang="en-US" sz="2400" b="0" i="0" smtClean="0">
                        <a:latin typeface="Cambria Math" panose="02040503050406030204" pitchFamily="18" charset="0"/>
                      </a:rPr>
                      <m:t>3</m:t>
                    </m:r>
                    <m:r>
                      <a:rPr lang="en-US" sz="2400" b="1" i="1" smtClean="0">
                        <a:latin typeface="Cambria Math" panose="02040503050406030204" pitchFamily="18" charset="0"/>
                      </a:rPr>
                      <m:t>𝒂</m:t>
                    </m:r>
                    <m:r>
                      <a:rPr lang="en-US" sz="2400" b="1" i="1" smtClean="0">
                        <a:latin typeface="Cambria Math" panose="02040503050406030204" pitchFamily="18" charset="0"/>
                      </a:rPr>
                      <m:t> =</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6</m:t>
                              </m:r>
                            </m:e>
                          </m:mr>
                          <m:mr>
                            <m:e>
                              <m:r>
                                <a:rPr lang="en-US" sz="2400" b="0" i="1" smtClean="0">
                                  <a:latin typeface="Cambria Math" panose="02040503050406030204" pitchFamily="18" charset="0"/>
                                </a:rPr>
                                <m:t>12</m:t>
                              </m:r>
                            </m:e>
                          </m:mr>
                        </m:m>
                      </m:e>
                    </m:d>
                  </m:oMath>
                </a14:m>
                <a:endParaRPr lang="en-US" sz="2400" b="0" i="0" dirty="0">
                  <a:solidFill>
                    <a:srgbClr val="000000"/>
                  </a:solidFill>
                  <a:effectLst/>
                  <a:latin typeface="MJXc-TeX-main-R"/>
                </a:endParaRPr>
              </a:p>
              <a:p>
                <a:pPr marL="0" indent="0">
                  <a:buNone/>
                </a:pPr>
                <a:r>
                  <a:rPr lang="en-US" sz="2400" dirty="0">
                    <a:solidFill>
                      <a:srgbClr val="000000"/>
                    </a:solidFill>
                    <a:latin typeface="MJXc-TeX-main-R"/>
                  </a:rPr>
                  <a:t>(b)</a:t>
                </a:r>
                <a:r>
                  <a:rPr lang="en-US" sz="2400" b="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1" i="1" smtClean="0">
                        <a:latin typeface="Cambria Math" panose="02040503050406030204" pitchFamily="18" charset="0"/>
                      </a:rPr>
                      <m:t>𝒂</m:t>
                    </m:r>
                    <m:r>
                      <a:rPr lang="en-US" sz="2400" b="1" i="1" smtClean="0">
                        <a:latin typeface="Cambria Math" panose="02040503050406030204" pitchFamily="18" charset="0"/>
                      </a:rPr>
                      <m:t>=</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2</m:t>
                              </m:r>
                            </m:e>
                          </m:mr>
                        </m:m>
                      </m:e>
                    </m:d>
                  </m:oMath>
                </a14:m>
                <a:endParaRPr lang="en-US" sz="2400" dirty="0">
                  <a:solidFill>
                    <a:srgbClr val="000000"/>
                  </a:solidFill>
                  <a:latin typeface="MJXc-TeX-main-R"/>
                </a:endParaRPr>
              </a:p>
              <a:p>
                <a:pPr marL="0" indent="0">
                  <a:buNone/>
                </a:pPr>
                <a:r>
                  <a:rPr lang="en-US" sz="2400" dirty="0">
                    <a:solidFill>
                      <a:srgbClr val="000000"/>
                    </a:solidFill>
                    <a:latin typeface="MJXc-TeX-main-R"/>
                  </a:rPr>
                  <a:t>(c) </a:t>
                </a:r>
                <a14:m>
                  <m:oMath xmlns:m="http://schemas.openxmlformats.org/officeDocument/2006/math">
                    <m:r>
                      <a:rPr lang="en-US" sz="2400" b="0" i="0" smtClean="0">
                        <a:latin typeface="Cambria Math" panose="02040503050406030204" pitchFamily="18" charset="0"/>
                      </a:rPr>
                      <m:t>−2</m:t>
                    </m:r>
                    <m:r>
                      <a:rPr lang="en-US" sz="2400" b="1" i="1" smtClean="0">
                        <a:latin typeface="Cambria Math" panose="02040503050406030204" pitchFamily="18" charset="0"/>
                      </a:rPr>
                      <m:t>𝒂</m:t>
                    </m:r>
                    <m:r>
                      <a:rPr lang="en-US" sz="2400" b="1" i="1" smtClean="0">
                        <a:latin typeface="Cambria Math" panose="02040503050406030204" pitchFamily="18" charset="0"/>
                      </a:rPr>
                      <m:t>+</m:t>
                    </m:r>
                    <m:r>
                      <a:rPr lang="en-US" sz="2400" b="0" i="1" smtClean="0">
                        <a:latin typeface="Cambria Math" panose="02040503050406030204" pitchFamily="18" charset="0"/>
                      </a:rPr>
                      <m:t>3</m:t>
                    </m:r>
                    <m:r>
                      <a:rPr lang="en-US" sz="2400" b="1" i="1" smtClean="0">
                        <a:latin typeface="Cambria Math" panose="02040503050406030204" pitchFamily="18" charset="0"/>
                      </a:rPr>
                      <m:t>𝒃</m:t>
                    </m:r>
                    <m:r>
                      <a:rPr lang="en-US" sz="2400" b="1" i="1" smtClean="0">
                        <a:latin typeface="Cambria Math" panose="02040503050406030204" pitchFamily="18" charset="0"/>
                      </a:rPr>
                      <m:t>=</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4</m:t>
                              </m:r>
                            </m:e>
                          </m:mr>
                          <m:mr>
                            <m:e>
                              <m:r>
                                <a:rPr lang="en-US" sz="2400" b="0" i="1" smtClean="0">
                                  <a:latin typeface="Cambria Math" panose="02040503050406030204" pitchFamily="18" charset="0"/>
                                </a:rPr>
                                <m:t>−8</m:t>
                              </m:r>
                            </m:e>
                          </m:mr>
                        </m:m>
                      </m:e>
                    </m:d>
                    <m:r>
                      <a:rPr lang="en-US" sz="2400" b="1" i="1" smtClean="0">
                        <a:latin typeface="Cambria Math" panose="02040503050406030204" pitchFamily="18" charset="0"/>
                      </a:rPr>
                      <m:t>+</m:t>
                    </m:r>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3</m:t>
                              </m:r>
                            </m:e>
                          </m:mr>
                          <m:mr>
                            <m:e>
                              <m:r>
                                <a:rPr lang="en-US" sz="2400" b="0" i="1" smtClean="0">
                                  <a:latin typeface="Cambria Math" panose="02040503050406030204" pitchFamily="18" charset="0"/>
                                </a:rPr>
                                <m:t>3</m:t>
                              </m:r>
                            </m:e>
                          </m:mr>
                        </m:m>
                      </m:e>
                    </m:d>
                  </m:oMath>
                </a14:m>
                <a:endParaRPr lang="en-US" sz="2400" dirty="0">
                  <a:solidFill>
                    <a:srgbClr val="000000"/>
                  </a:solidFill>
                  <a:latin typeface="MJXc-TeX-main-R"/>
                </a:endParaRPr>
              </a:p>
              <a:p>
                <a:pPr marL="0" indent="0">
                  <a:buNone/>
                </a:pPr>
                <a:r>
                  <a:rPr lang="en-US" sz="2400" dirty="0"/>
                  <a:t>Suppose initially a car is at location </a:t>
                </a:r>
                <a14:m>
                  <m:oMath xmlns:m="http://schemas.openxmlformats.org/officeDocument/2006/math">
                    <m:d>
                      <m:dPr>
                        <m:ctrlPr>
                          <a:rPr lang="en-US" sz="2400" b="1"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4</m:t>
                              </m:r>
                            </m:e>
                          </m:mr>
                        </m:m>
                      </m:e>
                    </m:d>
                    <m:r>
                      <a:rPr lang="en-US" sz="2400" b="0" i="0" smtClean="0">
                        <a:latin typeface="Cambria Math" panose="02040503050406030204" pitchFamily="18" charset="0"/>
                      </a:rPr>
                      <m:t>.</m:t>
                    </m:r>
                  </m:oMath>
                </a14:m>
                <a:r>
                  <a:rPr lang="en-US" sz="2400" dirty="0"/>
                  <a:t> The car has the velocity  </a:t>
                </a:r>
                <a14:m>
                  <m:oMath xmlns:m="http://schemas.openxmlformats.org/officeDocument/2006/math">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2</m:t>
                              </m:r>
                            </m:e>
                          </m:mr>
                          <m:mr>
                            <m:e>
                              <m:r>
                                <a:rPr lang="en-US" sz="2400" b="0" i="1" smtClean="0">
                                  <a:latin typeface="Cambria Math" panose="02040503050406030204" pitchFamily="18" charset="0"/>
                                </a:rPr>
                                <m:t>3</m:t>
                              </m:r>
                            </m:e>
                          </m:mr>
                        </m:m>
                      </m:e>
                    </m:d>
                    <m:r>
                      <a:rPr lang="en-US" sz="2400" b="1" i="1" smtClean="0">
                        <a:latin typeface="Cambria Math" panose="02040503050406030204" pitchFamily="18" charset="0"/>
                      </a:rPr>
                      <m:t> </m:t>
                    </m:r>
                  </m:oMath>
                </a14:m>
                <a:r>
                  <a:rPr lang="en-US" sz="2400" dirty="0"/>
                  <a:t> per hour. After half of an hour, what is the current location of the car ?</a:t>
                </a:r>
              </a:p>
              <a:p>
                <a:pPr marL="0" indent="0">
                  <a:buNone/>
                </a:pPr>
                <a:r>
                  <a:rPr lang="en-US" sz="2400" dirty="0"/>
                  <a:t> </a:t>
                </a:r>
                <a14:m>
                  <m:oMath xmlns:m="http://schemas.openxmlformats.org/officeDocument/2006/math">
                    <m:d>
                      <m:dPr>
                        <m:ctrlPr>
                          <a:rPr lang="en-US" sz="2400" b="1"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0" i="1" smtClean="0">
                                  <a:latin typeface="Cambria Math" panose="02040503050406030204" pitchFamily="18" charset="0"/>
                                </a:rPr>
                                <m:t>4</m:t>
                              </m:r>
                            </m:e>
                          </m:mr>
                        </m:m>
                      </m:e>
                    </m:d>
                    <m:r>
                      <a:rPr lang="en-US" sz="2400" b="1" i="1" smtClean="0">
                        <a:latin typeface="Cambria Math" panose="02040503050406030204" pitchFamily="18" charset="0"/>
                      </a:rPr>
                      <m:t>+</m:t>
                    </m:r>
                    <m:r>
                      <a:rPr lang="en-US" sz="2400" b="0" i="1" smtClean="0">
                        <a:latin typeface="Cambria Math" panose="02040503050406030204" pitchFamily="18" charset="0"/>
                      </a:rPr>
                      <m:t>0.5</m:t>
                    </m:r>
                  </m:oMath>
                </a14:m>
                <a:r>
                  <a:rPr lang="en-US" sz="2400" b="1" dirty="0"/>
                  <a:t> </a:t>
                </a:r>
                <a14:m>
                  <m:oMath xmlns:m="http://schemas.openxmlformats.org/officeDocument/2006/math">
                    <m:d>
                      <m:dPr>
                        <m:ctrlPr>
                          <a:rPr lang="en-US" sz="2400" b="1"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e>
                          </m:mr>
                          <m:mr>
                            <m:e>
                              <m:r>
                                <a:rPr lang="en-US" sz="2400" i="1">
                                  <a:latin typeface="Cambria Math" panose="02040503050406030204" pitchFamily="18" charset="0"/>
                                </a:rPr>
                                <m:t>3</m:t>
                              </m:r>
                            </m:e>
                          </m:mr>
                        </m:m>
                      </m:e>
                    </m:d>
                  </m:oMath>
                </a14:m>
                <a:endParaRPr lang="en-US" sz="24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r="-197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34</a:t>
            </a:fld>
            <a:endParaRPr lang="en-US" sz="2000" dirty="0"/>
          </a:p>
        </p:txBody>
      </p:sp>
    </p:spTree>
    <p:extLst>
      <p:ext uri="{BB962C8B-B14F-4D97-AF65-F5344CB8AC3E}">
        <p14:creationId xmlns:p14="http://schemas.microsoft.com/office/powerpoint/2010/main" val="185600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b="1" dirty="0"/>
              <a:t>Linear combinations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200" dirty="0"/>
                  <a:t>If </a:t>
                </a:r>
                <a14:m>
                  <m:oMath xmlns:m="http://schemas.openxmlformats.org/officeDocument/2006/math">
                    <m:sSub>
                      <m:sSubPr>
                        <m:ctrlPr>
                          <a:rPr lang="en-US" sz="2200" b="1" i="1">
                            <a:latin typeface="Cambria Math" panose="02040503050406030204" pitchFamily="18" charset="0"/>
                          </a:rPr>
                        </m:ctrlPr>
                      </m:sSubPr>
                      <m:e>
                        <m:r>
                          <a:rPr lang="en-US" sz="2200" b="1" i="1" smtClean="0">
                            <a:latin typeface="Cambria Math" panose="02040503050406030204" pitchFamily="18" charset="0"/>
                          </a:rPr>
                          <m:t>𝒂</m:t>
                        </m:r>
                      </m:e>
                      <m:sub>
                        <m:r>
                          <a:rPr lang="en-US" sz="2200" i="1">
                            <a:latin typeface="Cambria Math" panose="02040503050406030204" pitchFamily="18" charset="0"/>
                          </a:rPr>
                          <m:t>1</m:t>
                        </m:r>
                      </m:sub>
                    </m:sSub>
                  </m:oMath>
                </a14:m>
                <a:r>
                  <a:rPr lang="en-US" sz="2200" dirty="0"/>
                  <a:t>,</a:t>
                </a:r>
                <a:r>
                  <a:rPr lang="en-US" sz="2200" b="1" dirty="0"/>
                  <a:t> </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𝒂</m:t>
                        </m:r>
                      </m:e>
                      <m:sub>
                        <m:r>
                          <a:rPr lang="en-US" sz="2200" i="1">
                            <a:latin typeface="Cambria Math" panose="02040503050406030204" pitchFamily="18" charset="0"/>
                          </a:rPr>
                          <m:t>2</m:t>
                        </m:r>
                      </m:sub>
                    </m:sSub>
                    <m:r>
                      <a:rPr lang="en-US" sz="2200" b="1" i="1">
                        <a:latin typeface="Cambria Math" panose="02040503050406030204" pitchFamily="18" charset="0"/>
                      </a:rPr>
                      <m:t>,…,</m:t>
                    </m:r>
                    <m:sSub>
                      <m:sSubPr>
                        <m:ctrlPr>
                          <a:rPr lang="en-US" sz="2200" b="1" i="1">
                            <a:latin typeface="Cambria Math" panose="02040503050406030204" pitchFamily="18" charset="0"/>
                          </a:rPr>
                        </m:ctrlPr>
                      </m:sSubPr>
                      <m:e>
                        <m:r>
                          <a:rPr lang="en-US" sz="2200" b="1" i="1" smtClean="0">
                            <a:latin typeface="Cambria Math" panose="02040503050406030204" pitchFamily="18" charset="0"/>
                          </a:rPr>
                          <m:t>𝒂</m:t>
                        </m:r>
                      </m:e>
                      <m:sub>
                        <m:r>
                          <a:rPr lang="en-US" sz="2200" b="0" i="1" smtClean="0">
                            <a:latin typeface="Cambria Math" panose="02040503050406030204" pitchFamily="18" charset="0"/>
                          </a:rPr>
                          <m:t>𝑚</m:t>
                        </m:r>
                      </m:sub>
                    </m:sSub>
                  </m:oMath>
                </a14:m>
                <a:r>
                  <a:rPr lang="en-US" sz="2200" dirty="0"/>
                  <a:t>are n-vectors, and </a:t>
                </a:r>
                <a14:m>
                  <m:oMath xmlns:m="http://schemas.openxmlformats.org/officeDocument/2006/math">
                    <m:r>
                      <a:rPr lang="en-US" sz="2200" b="0" i="1" smtClean="0">
                        <a:latin typeface="Cambria Math" panose="02040503050406030204" pitchFamily="18" charset="0"/>
                      </a:rPr>
                      <m:t>1</m:t>
                    </m:r>
                    <m:r>
                      <a:rPr lang="en-US" sz="2200" b="0" i="1">
                        <a:latin typeface="Cambria Math" panose="02040503050406030204" pitchFamily="18" charset="0"/>
                      </a:rPr>
                      <m:t>,…,</m:t>
                    </m:r>
                    <m:r>
                      <a:rPr lang="en-US" sz="2200" b="0" i="1" smtClean="0">
                        <a:latin typeface="Cambria Math" panose="02040503050406030204" pitchFamily="18" charset="0"/>
                      </a:rPr>
                      <m:t>𝑚</m:t>
                    </m:r>
                  </m:oMath>
                </a14:m>
                <a:r>
                  <a:rPr lang="en-US" sz="2200" dirty="0"/>
                  <a:t> are scalars, the </a:t>
                </a:r>
                <a14:m>
                  <m:oMath xmlns:m="http://schemas.openxmlformats.org/officeDocument/2006/math">
                    <m:r>
                      <a:rPr lang="en-US" sz="2200" b="0" i="1" smtClean="0">
                        <a:latin typeface="Cambria Math" panose="02040503050406030204" pitchFamily="18" charset="0"/>
                      </a:rPr>
                      <m:t>𝑛</m:t>
                    </m:r>
                  </m:oMath>
                </a14:m>
                <a:r>
                  <a:rPr lang="en-US" sz="2200" dirty="0"/>
                  <a:t>-vector</a:t>
                </a:r>
              </a:p>
              <a:p>
                <a:pPr marL="0" indent="0">
                  <a:buNone/>
                </a:pPr>
                <a:r>
                  <a:rPr lang="en-US" sz="2200" b="0" dirty="0"/>
                  <a:t> </a:t>
                </a:r>
                <a14:m>
                  <m:oMath xmlns:m="http://schemas.openxmlformats.org/officeDocument/2006/math">
                    <m:r>
                      <a:rPr lang="en-US" sz="2200" b="0" i="1" smtClean="0">
                        <a:latin typeface="Cambria Math" panose="02040503050406030204" pitchFamily="18" charset="0"/>
                      </a:rPr>
                      <m:t>  </m:t>
                    </m:r>
                    <m:sSub>
                      <m:sSubPr>
                        <m:ctrlPr>
                          <a:rPr lang="en-US" sz="220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1</m:t>
                        </m:r>
                      </m:sub>
                    </m:sSub>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1</m:t>
                        </m:r>
                      </m:sub>
                    </m:sSub>
                    <m:r>
                      <a:rPr lang="en-US" sz="2200" b="0" i="0"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2</m:t>
                        </m:r>
                      </m:sub>
                    </m:sSub>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2</m:t>
                        </m:r>
                      </m:sub>
                    </m:sSub>
                    <m:r>
                      <a:rPr lang="en-US" sz="2200" b="1"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𝑚</m:t>
                        </m:r>
                      </m:sub>
                    </m:sSub>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𝑚</m:t>
                        </m:r>
                      </m:sub>
                    </m:sSub>
                  </m:oMath>
                </a14:m>
                <a:endParaRPr lang="en-US" sz="2200" dirty="0"/>
              </a:p>
              <a:p>
                <a:pPr marL="0" indent="0">
                  <a:buNone/>
                </a:pPr>
                <a:r>
                  <a:rPr lang="en-US" sz="2200" dirty="0"/>
                  <a:t>is linear combination of the vectors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1</m:t>
                        </m:r>
                      </m:sub>
                    </m:sSub>
                  </m:oMath>
                </a14:m>
                <a:r>
                  <a:rPr lang="en-US" sz="2200" dirty="0"/>
                  <a:t>,</a:t>
                </a:r>
                <a:r>
                  <a:rPr lang="en-US" sz="2200" b="1" dirty="0"/>
                  <a: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2</m:t>
                        </m:r>
                      </m:sub>
                    </m:sSub>
                    <m:r>
                      <a:rPr lang="en-US" sz="2200" b="1" i="1">
                        <a:latin typeface="Cambria Math" panose="02040503050406030204" pitchFamily="18" charset="0"/>
                      </a:rPr>
                      <m:t>,…,</m:t>
                    </m:r>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𝑚</m:t>
                        </m:r>
                      </m:sub>
                    </m:sSub>
                  </m:oMath>
                </a14:m>
                <a:r>
                  <a:rPr lang="en-US" sz="2200" dirty="0"/>
                  <a:t>.</a:t>
                </a:r>
              </a:p>
              <a:p>
                <a:pPr marL="0" indent="0">
                  <a:buNone/>
                </a:pPr>
                <a:r>
                  <a:rPr lang="en-US" sz="2200" dirty="0"/>
                  <a:t>The scalars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ea typeface="Cambria Math" panose="02040503050406030204" pitchFamily="18" charset="0"/>
                          </a:rPr>
                          <m:t>2</m:t>
                        </m:r>
                      </m:sub>
                    </m:sSub>
                    <m:r>
                      <a:rPr lang="en-US" sz="2200" b="0"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rPr>
                      <m:t> </m:t>
                    </m:r>
                    <m:r>
                      <a:rPr lang="en-US" sz="2200" b="1"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ea typeface="Cambria Math" panose="02040503050406030204" pitchFamily="18" charset="0"/>
                          </a:rPr>
                          <m:t>𝑚</m:t>
                        </m:r>
                      </m:sub>
                    </m:sSub>
                  </m:oMath>
                </a14:m>
                <a:r>
                  <a:rPr lang="en-US" sz="2200" dirty="0"/>
                  <a:t> are called the coefficients of the linear combination.</a:t>
                </a:r>
              </a:p>
              <a:p>
                <a:pPr marL="0" indent="0">
                  <a:buNone/>
                </a:pP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1</m:t>
                        </m:r>
                      </m:sub>
                    </m:sSub>
                    <m:r>
                      <a:rPr lang="en-US" sz="2200" i="1">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5</m:t>
                              </m:r>
                            </m:e>
                          </m:mr>
                          <m:mr>
                            <m:e>
                              <m:r>
                                <a:rPr lang="en-US" sz="2200" i="1">
                                  <a:latin typeface="Cambria Math" panose="02040503050406030204" pitchFamily="18" charset="0"/>
                                </a:rPr>
                                <m:t>1</m:t>
                              </m:r>
                            </m:e>
                          </m:mr>
                        </m:m>
                      </m:e>
                    </m:d>
                    <m:r>
                      <a:rPr lang="en-US" sz="2200" i="1">
                        <a:latin typeface="Cambria Math" panose="02040503050406030204" pitchFamily="18" charset="0"/>
                      </a:rPr>
                      <m:t>,</m:t>
                    </m:r>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b="0" i="1" smtClean="0">
                            <a:latin typeface="Cambria Math" panose="02040503050406030204" pitchFamily="18" charset="0"/>
                          </a:rPr>
                          <m:t>2</m:t>
                        </m:r>
                      </m:sub>
                    </m:sSub>
                    <m:r>
                      <a:rPr lang="en-US" sz="2200" i="1">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m:t>
                              </m:r>
                              <m:r>
                                <a:rPr lang="en-US" sz="2200" i="1">
                                  <a:latin typeface="Cambria Math" panose="02040503050406030204" pitchFamily="18" charset="0"/>
                                </a:rPr>
                                <m:t>1</m:t>
                              </m:r>
                            </m:e>
                          </m:mr>
                          <m:mr>
                            <m:e>
                              <m:r>
                                <a:rPr lang="en-US" sz="2200" i="1">
                                  <a:latin typeface="Cambria Math" panose="02040503050406030204" pitchFamily="18" charset="0"/>
                                </a:rPr>
                                <m:t>3</m:t>
                              </m:r>
                            </m:e>
                          </m:mr>
                        </m:m>
                      </m:e>
                    </m:d>
                  </m:oMath>
                </a14:m>
                <a:r>
                  <a:rPr lang="en-US" sz="2200" dirty="0"/>
                  <a: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b="0" i="1" smtClean="0">
                            <a:latin typeface="Cambria Math" panose="02040503050406030204" pitchFamily="18" charset="0"/>
                          </a:rPr>
                          <m:t>3</m:t>
                        </m:r>
                      </m:sub>
                    </m:sSub>
                    <m:r>
                      <a:rPr lang="en-US" sz="2200" i="1">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1</m:t>
                              </m:r>
                            </m:e>
                          </m:mr>
                          <m:mr>
                            <m:e>
                              <m:r>
                                <a:rPr lang="en-US" sz="2200" b="0" i="1" smtClean="0">
                                  <a:latin typeface="Cambria Math" panose="02040503050406030204" pitchFamily="18" charset="0"/>
                                </a:rPr>
                                <m:t>1</m:t>
                              </m:r>
                            </m:e>
                          </m:mr>
                        </m:m>
                      </m:e>
                    </m:d>
                  </m:oMath>
                </a14:m>
                <a:r>
                  <a:rPr lang="en-US" sz="2200" dirty="0"/>
                  <a:t>  and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r>
                      <a:rPr lang="en-US" sz="2200" b="0" i="1" smtClean="0">
                        <a:latin typeface="Cambria Math" panose="02040503050406030204" pitchFamily="18" charset="0"/>
                      </a:rPr>
                      <m:t>=2,  </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2</m:t>
                        </m:r>
                      </m:sub>
                    </m:sSub>
                    <m:r>
                      <a:rPr lang="en-US" sz="2200" i="1">
                        <a:latin typeface="Cambria Math" panose="02040503050406030204" pitchFamily="18" charset="0"/>
                      </a:rPr>
                      <m:t>=</m:t>
                    </m:r>
                    <m:r>
                      <a:rPr lang="en-US" sz="2200" b="0" i="1" smtClean="0">
                        <a:latin typeface="Cambria Math" panose="02040503050406030204" pitchFamily="18" charset="0"/>
                      </a:rPr>
                      <m:t>3</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3</m:t>
                        </m:r>
                      </m:sub>
                    </m:sSub>
                    <m:r>
                      <a:rPr lang="en-US" sz="2200" i="1">
                        <a:latin typeface="Cambria Math" panose="02040503050406030204" pitchFamily="18" charset="0"/>
                      </a:rPr>
                      <m:t>=</m:t>
                    </m:r>
                    <m:r>
                      <a:rPr lang="en-US" sz="2200" b="0" i="1" smtClean="0">
                        <a:latin typeface="Cambria Math" panose="02040503050406030204" pitchFamily="18" charset="0"/>
                      </a:rPr>
                      <m:t>−1</m:t>
                    </m:r>
                  </m:oMath>
                </a14:m>
                <a:r>
                  <a:rPr lang="en-US" sz="2200" dirty="0"/>
                  <a:t> </a:t>
                </a:r>
              </a:p>
              <a:p>
                <a:pPr marL="0" indent="0">
                  <a:buNone/>
                </a:pPr>
                <a14:m>
                  <m:oMathPara xmlns:m="http://schemas.openxmlformats.org/officeDocument/2006/math">
                    <m:oMathParaPr>
                      <m:jc m:val="centerGroup"/>
                    </m:oMathParaPr>
                    <m:oMath xmlns:m="http://schemas.openxmlformats.org/officeDocument/2006/math">
                      <m:r>
                        <a:rPr lang="en-US" sz="2200" b="1" i="1" smtClean="0">
                          <a:latin typeface="Cambria Math" panose="02040503050406030204" pitchFamily="18" charset="0"/>
                        </a:rPr>
                        <m:t>𝒄</m:t>
                      </m:r>
                      <m:r>
                        <a:rPr lang="en-US" sz="2200" b="1"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1</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ea typeface="Cambria Math" panose="02040503050406030204" pitchFamily="18" charset="0"/>
                            </a:rPr>
                            <m:t>2</m:t>
                          </m:r>
                        </m:sub>
                      </m:sSub>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2</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3</m:t>
                          </m:r>
                        </m:sub>
                      </m:sSub>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b="0" i="1" smtClean="0">
                              <a:latin typeface="Cambria Math" panose="02040503050406030204" pitchFamily="18" charset="0"/>
                            </a:rPr>
                            <m:t>3</m:t>
                          </m:r>
                        </m:sub>
                      </m:sSub>
                      <m:r>
                        <a:rPr lang="en-US" sz="2200" i="1">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1</m:t>
                                </m:r>
                                <m:r>
                                  <a:rPr lang="en-US" sz="2200" b="0" i="1" smtClean="0">
                                    <a:latin typeface="Cambria Math" panose="02040503050406030204" pitchFamily="18" charset="0"/>
                                  </a:rPr>
                                  <m:t>0−3−1</m:t>
                                </m:r>
                              </m:e>
                            </m:mr>
                            <m:mr>
                              <m:e>
                                <m:r>
                                  <a:rPr lang="en-US" sz="2200" b="0" i="1" smtClean="0">
                                    <a:latin typeface="Cambria Math" panose="02040503050406030204" pitchFamily="18" charset="0"/>
                                  </a:rPr>
                                  <m:t>2+9−1</m:t>
                                </m:r>
                              </m:e>
                            </m:mr>
                          </m:m>
                        </m:e>
                      </m:d>
                      <m:r>
                        <a:rPr lang="en-US" sz="2200" b="0" i="1" smtClean="0">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b="0" i="1" smtClean="0">
                                    <a:latin typeface="Cambria Math" panose="02040503050406030204" pitchFamily="18" charset="0"/>
                                  </a:rPr>
                                  <m:t>6</m:t>
                                </m:r>
                              </m:e>
                            </m:mr>
                            <m:mr>
                              <m:e>
                                <m:r>
                                  <a:rPr lang="en-US" sz="2200" b="0" i="1" smtClean="0">
                                    <a:latin typeface="Cambria Math" panose="02040503050406030204" pitchFamily="18" charset="0"/>
                                  </a:rPr>
                                  <m:t>10</m:t>
                                </m:r>
                              </m:e>
                            </m:mr>
                          </m:m>
                        </m:e>
                      </m:d>
                    </m:oMath>
                  </m:oMathPara>
                </a14:m>
                <a:endParaRPr lang="en-US" sz="2200" dirty="0"/>
              </a:p>
              <a:p>
                <a:pPr marL="0" indent="0">
                  <a:buNone/>
                </a:pPr>
                <a:r>
                  <a:rPr lang="en-US" sz="2200" dirty="0"/>
                  <a:t>Given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1</m:t>
                        </m:r>
                      </m:sub>
                    </m:sSub>
                    <m:r>
                      <a:rPr lang="en-US" sz="2200" i="1">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5</m:t>
                              </m:r>
                            </m:e>
                          </m:mr>
                          <m:mr>
                            <m:e>
                              <m:r>
                                <a:rPr lang="en-US" sz="2200" i="1">
                                  <a:latin typeface="Cambria Math" panose="02040503050406030204" pitchFamily="18" charset="0"/>
                                </a:rPr>
                                <m:t>1</m:t>
                              </m:r>
                            </m:e>
                          </m:mr>
                        </m:m>
                      </m:e>
                    </m:d>
                    <m:r>
                      <a:rPr lang="en-US" sz="2200" i="1">
                        <a:latin typeface="Cambria Math" panose="02040503050406030204" pitchFamily="18" charset="0"/>
                      </a:rPr>
                      <m:t>,</m:t>
                    </m:r>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2</m:t>
                        </m:r>
                      </m:sub>
                    </m:sSub>
                    <m:r>
                      <a:rPr lang="en-US" sz="2200" i="1">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m:t>
                              </m:r>
                              <m:r>
                                <a:rPr lang="en-US" sz="2200" i="1">
                                  <a:latin typeface="Cambria Math" panose="02040503050406030204" pitchFamily="18" charset="0"/>
                                </a:rPr>
                                <m:t>1</m:t>
                              </m:r>
                            </m:e>
                          </m:mr>
                          <m:mr>
                            <m:e>
                              <m:r>
                                <a:rPr lang="en-US" sz="2200" i="1">
                                  <a:latin typeface="Cambria Math" panose="02040503050406030204" pitchFamily="18" charset="0"/>
                                </a:rPr>
                                <m:t>3</m:t>
                              </m:r>
                            </m:e>
                          </m:mr>
                        </m:m>
                      </m:e>
                    </m:d>
                    <m:r>
                      <a:rPr lang="en-US" sz="2200" b="0" i="1" smtClean="0">
                        <a:latin typeface="Cambria Math" panose="02040503050406030204" pitchFamily="18" charset="0"/>
                      </a:rPr>
                      <m:t>, </m:t>
                    </m:r>
                  </m:oMath>
                </a14:m>
                <a:r>
                  <a:rPr lang="en-US" sz="2200" dirty="0"/>
                  <a:t>and </a:t>
                </a:r>
                <a14:m>
                  <m:oMath xmlns:m="http://schemas.openxmlformats.org/officeDocument/2006/math">
                    <m:r>
                      <a:rPr lang="en-US" sz="2200" b="1" i="1" smtClean="0">
                        <a:latin typeface="Cambria Math" panose="02040503050406030204" pitchFamily="18" charset="0"/>
                      </a:rPr>
                      <m:t>𝒄</m:t>
                    </m:r>
                    <m:r>
                      <a:rPr lang="en-US" sz="2200" b="1" i="1" smtClean="0">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5</m:t>
                              </m:r>
                            </m:e>
                          </m:mr>
                          <m:mr>
                            <m:e>
                              <m:r>
                                <a:rPr lang="en-US" sz="2200" b="0" i="1" smtClean="0">
                                  <a:latin typeface="Cambria Math" panose="02040503050406030204" pitchFamily="18" charset="0"/>
                                </a:rPr>
                                <m:t>0.5</m:t>
                              </m:r>
                            </m:e>
                          </m:mr>
                        </m:m>
                      </m:e>
                    </m:d>
                  </m:oMath>
                </a14:m>
                <a:r>
                  <a:rPr lang="en-US" sz="2200" dirty="0"/>
                  <a:t>, whether </a:t>
                </a:r>
                <a14:m>
                  <m:oMath xmlns:m="http://schemas.openxmlformats.org/officeDocument/2006/math">
                    <m:r>
                      <a:rPr lang="en-US" sz="2200" b="1" i="1">
                        <a:latin typeface="Cambria Math" panose="02040503050406030204" pitchFamily="18" charset="0"/>
                      </a:rPr>
                      <m:t>𝒄</m:t>
                    </m:r>
                  </m:oMath>
                </a14:m>
                <a:r>
                  <a:rPr lang="en-US" sz="2200" dirty="0"/>
                  <a:t> is a linear combination of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1</m:t>
                        </m:r>
                      </m:sub>
                    </m:sSub>
                  </m:oMath>
                </a14:m>
                <a:r>
                  <a:rPr lang="en-US" sz="2200" dirty="0"/>
                  <a:t>,</a:t>
                </a:r>
                <a:r>
                  <a:rPr lang="en-US" sz="2200" b="1" dirty="0"/>
                  <a: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2</m:t>
                        </m:r>
                      </m:sub>
                    </m:sSub>
                  </m:oMath>
                </a14:m>
                <a:r>
                  <a:rPr lang="en-US" sz="2200" dirty="0"/>
                  <a:t> ??? Yes (we can solve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rPr>
                          <m:t>2</m:t>
                        </m:r>
                      </m:sub>
                    </m:sSub>
                  </m:oMath>
                </a14:m>
                <a:r>
                  <a:rPr lang="en-US" sz="2200" dirty="0"/>
                  <a:t>)</a:t>
                </a:r>
              </a:p>
              <a:p>
                <a:pPr marL="0" indent="0">
                  <a:buNone/>
                </a:pPr>
                <a:r>
                  <a:rPr lang="en-US" sz="2200" dirty="0"/>
                  <a:t>Given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1</m:t>
                        </m:r>
                      </m:sub>
                    </m:sSub>
                    <m:r>
                      <a:rPr lang="en-US" sz="2200" i="1">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5</m:t>
                              </m:r>
                            </m:e>
                          </m:mr>
                          <m:mr>
                            <m:e>
                              <m:r>
                                <a:rPr lang="en-US" sz="2200" b="0" i="1" smtClean="0">
                                  <a:latin typeface="Cambria Math" panose="02040503050406030204" pitchFamily="18" charset="0"/>
                                </a:rPr>
                                <m:t>0</m:t>
                              </m:r>
                            </m:e>
                          </m:mr>
                        </m:m>
                      </m:e>
                    </m:d>
                    <m:r>
                      <a:rPr lang="en-US" sz="2200" i="1">
                        <a:latin typeface="Cambria Math" panose="02040503050406030204" pitchFamily="18" charset="0"/>
                      </a:rPr>
                      <m:t>,</m:t>
                    </m:r>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2</m:t>
                        </m:r>
                      </m:sub>
                    </m:sSub>
                    <m:r>
                      <a:rPr lang="en-US" sz="2200" i="1">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m:rPr>
                                  <m:brk m:alnAt="7"/>
                                </m:rPr>
                                <a:rPr lang="en-US" sz="2200" i="1">
                                  <a:latin typeface="Cambria Math" panose="02040503050406030204" pitchFamily="18" charset="0"/>
                                </a:rPr>
                                <m:t>−</m:t>
                              </m:r>
                              <m:r>
                                <a:rPr lang="en-US" sz="2200" i="1">
                                  <a:latin typeface="Cambria Math" panose="02040503050406030204" pitchFamily="18" charset="0"/>
                                </a:rPr>
                                <m:t>1</m:t>
                              </m:r>
                            </m:e>
                          </m:mr>
                          <m:mr>
                            <m:e>
                              <m:r>
                                <a:rPr lang="en-US" sz="2200" b="0" i="1" smtClean="0">
                                  <a:latin typeface="Cambria Math" panose="02040503050406030204" pitchFamily="18" charset="0"/>
                                </a:rPr>
                                <m:t>0</m:t>
                              </m:r>
                            </m:e>
                          </m:mr>
                        </m:m>
                      </m:e>
                    </m:d>
                    <m:r>
                      <a:rPr lang="en-US" sz="2200" i="1">
                        <a:latin typeface="Cambria Math" panose="02040503050406030204" pitchFamily="18" charset="0"/>
                      </a:rPr>
                      <m:t>, </m:t>
                    </m:r>
                  </m:oMath>
                </a14:m>
                <a:r>
                  <a:rPr lang="en-US" sz="2200" dirty="0"/>
                  <a:t>and </a:t>
                </a:r>
                <a14:m>
                  <m:oMath xmlns:m="http://schemas.openxmlformats.org/officeDocument/2006/math">
                    <m:r>
                      <a:rPr lang="en-US" sz="2200" b="1" i="1">
                        <a:latin typeface="Cambria Math" panose="02040503050406030204" pitchFamily="18" charset="0"/>
                      </a:rPr>
                      <m:t>𝒄</m:t>
                    </m:r>
                    <m:r>
                      <a:rPr lang="en-US" sz="2200" b="1" i="1">
                        <a:latin typeface="Cambria Math" panose="02040503050406030204" pitchFamily="18" charset="0"/>
                      </a:rPr>
                      <m:t>=</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5</m:t>
                              </m:r>
                            </m:e>
                          </m:mr>
                          <m:mr>
                            <m:e>
                              <m:r>
                                <a:rPr lang="en-US" sz="2200" i="1">
                                  <a:latin typeface="Cambria Math" panose="02040503050406030204" pitchFamily="18" charset="0"/>
                                </a:rPr>
                                <m:t>0.5</m:t>
                              </m:r>
                            </m:e>
                          </m:mr>
                        </m:m>
                      </m:e>
                    </m:d>
                  </m:oMath>
                </a14:m>
                <a:r>
                  <a:rPr lang="en-US" sz="2200" dirty="0"/>
                  <a:t>, whether </a:t>
                </a:r>
                <a14:m>
                  <m:oMath xmlns:m="http://schemas.openxmlformats.org/officeDocument/2006/math">
                    <m:r>
                      <a:rPr lang="en-US" sz="2200" b="1" i="1">
                        <a:latin typeface="Cambria Math" panose="02040503050406030204" pitchFamily="18" charset="0"/>
                      </a:rPr>
                      <m:t>𝒄</m:t>
                    </m:r>
                  </m:oMath>
                </a14:m>
                <a:r>
                  <a:rPr lang="en-US" sz="2200" dirty="0"/>
                  <a:t> is a linear combination of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1</m:t>
                        </m:r>
                      </m:sub>
                    </m:sSub>
                  </m:oMath>
                </a14:m>
                <a:r>
                  <a:rPr lang="en-US" sz="2200" dirty="0"/>
                  <a:t>,</a:t>
                </a:r>
                <a:r>
                  <a:rPr lang="en-US" sz="2200" b="1" dirty="0"/>
                  <a: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2</m:t>
                        </m:r>
                      </m:sub>
                    </m:sSub>
                  </m:oMath>
                </a14:m>
                <a:r>
                  <a:rPr lang="en-US" sz="2200" dirty="0"/>
                  <a:t> ??? No (There are no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2</m:t>
                        </m:r>
                      </m:sub>
                    </m:sSub>
                  </m:oMath>
                </a14:m>
                <a:r>
                  <a:rPr lang="en-US" sz="2200" dirty="0"/>
                  <a:t> such that </a:t>
                </a:r>
                <a14:m>
                  <m:oMath xmlns:m="http://schemas.openxmlformats.org/officeDocument/2006/math">
                    <m:r>
                      <a:rPr lang="en-US" sz="2200" b="1" i="1">
                        <a:latin typeface="Cambria Math" panose="02040503050406030204" pitchFamily="18" charset="0"/>
                      </a:rPr>
                      <m:t>𝒄</m:t>
                    </m:r>
                    <m:r>
                      <a:rPr lang="en-US" sz="2200" b="1"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1</m:t>
                        </m:r>
                      </m:sub>
                    </m:sSub>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1</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ea typeface="Cambria Math" panose="02040503050406030204" pitchFamily="18" charset="0"/>
                          </a:rPr>
                          <m:t>2</m:t>
                        </m:r>
                      </m:sub>
                    </m:sSub>
                    <m:sSub>
                      <m:sSubPr>
                        <m:ctrlPr>
                          <a:rPr lang="en-US" sz="2200" b="1" i="1">
                            <a:latin typeface="Cambria Math" panose="02040503050406030204" pitchFamily="18" charset="0"/>
                          </a:rPr>
                        </m:ctrlPr>
                      </m:sSubPr>
                      <m:e>
                        <m:r>
                          <a:rPr lang="en-US" sz="2200" b="1" i="1">
                            <a:latin typeface="Cambria Math" panose="02040503050406030204" pitchFamily="18" charset="0"/>
                          </a:rPr>
                          <m:t>𝒂</m:t>
                        </m:r>
                      </m:e>
                      <m:sub>
                        <m:r>
                          <a:rPr lang="en-US" sz="2200" i="1">
                            <a:latin typeface="Cambria Math" panose="02040503050406030204" pitchFamily="18" charset="0"/>
                          </a:rPr>
                          <m:t>2</m:t>
                        </m:r>
                      </m:sub>
                    </m:sSub>
                  </m:oMath>
                </a14:m>
                <a:r>
                  <a:rPr lang="en-US" sz="2200" dirty="0"/>
                  <a:t>)</a:t>
                </a:r>
              </a:p>
              <a:p>
                <a:pPr marL="0" indent="0">
                  <a:buNone/>
                </a:pPr>
                <a:endParaRPr lang="en-US" sz="2400" dirty="0"/>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951" t="-1309"/>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35</a:t>
            </a:fld>
            <a:endParaRPr lang="en-US" sz="2000" dirty="0"/>
          </a:p>
        </p:txBody>
      </p:sp>
    </p:spTree>
    <p:extLst>
      <p:ext uri="{BB962C8B-B14F-4D97-AF65-F5344CB8AC3E}">
        <p14:creationId xmlns:p14="http://schemas.microsoft.com/office/powerpoint/2010/main" val="3056253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2400" b="1" dirty="0"/>
              <a:t>Special Linear combination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We can write any </a:t>
                </a:r>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 </m:t>
                    </m:r>
                  </m:oMath>
                </a14:m>
                <a:r>
                  <a:rPr lang="en-US" sz="2400" dirty="0"/>
                  <a:t>-vector </a:t>
                </a:r>
                <a14:m>
                  <m:oMath xmlns:m="http://schemas.openxmlformats.org/officeDocument/2006/math">
                    <m:r>
                      <a:rPr lang="en-US" sz="2400" b="1" i="1">
                        <a:latin typeface="Cambria Math" panose="02040503050406030204" pitchFamily="18" charset="0"/>
                      </a:rPr>
                      <m:t>𝒃</m:t>
                    </m:r>
                  </m:oMath>
                </a14:m>
                <a:r>
                  <a:rPr lang="en-US" sz="2400" dirty="0"/>
                  <a:t> as a linear combination of the </a:t>
                </a:r>
                <a:r>
                  <a:rPr lang="en-US" sz="2400" b="1" dirty="0"/>
                  <a:t>standard unit vectors</a:t>
                </a:r>
                <a:r>
                  <a:rPr lang="en-US" sz="2400" dirty="0"/>
                  <a:t>, as </a:t>
                </a:r>
              </a:p>
              <a:p>
                <a:pPr marL="0" indent="0">
                  <a:buNone/>
                </a:pPr>
                <a14:m>
                  <m:oMath xmlns:m="http://schemas.openxmlformats.org/officeDocument/2006/math">
                    <m:r>
                      <a:rPr lang="en-US" sz="2400" b="1" i="1">
                        <a:latin typeface="Cambria Math" panose="02040503050406030204" pitchFamily="18" charset="0"/>
                      </a:rPr>
                      <m:t>𝒃</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𝒆</m:t>
                        </m:r>
                      </m:e>
                      <m:sub>
                        <m:r>
                          <a:rPr lang="en-US" sz="2400" b="0" i="1" smtClean="0">
                            <a:latin typeface="Cambria Math" panose="02040503050406030204" pitchFamily="18" charset="0"/>
                          </a:rPr>
                          <m:t>1</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𝒆</m:t>
                        </m:r>
                      </m:e>
                      <m:sub>
                        <m:r>
                          <a:rPr lang="en-US" sz="2400" b="0" i="1" smtClean="0">
                            <a:latin typeface="Cambria Math" panose="02040503050406030204" pitchFamily="18" charset="0"/>
                          </a:rPr>
                          <m:t>2</m:t>
                        </m:r>
                      </m:sub>
                    </m:sSub>
                  </m:oMath>
                </a14:m>
                <a:r>
                  <a:rPr lang="en-US" sz="2400" dirty="0"/>
                  <a:t>+…,</a:t>
                </a:r>
                <a:r>
                  <a:rPr lang="en-US" sz="2400" dirty="0">
                    <a:solidFill>
                      <a:srgbClr val="FF0000"/>
                    </a:solidFill>
                  </a:rPr>
                  <a:t> </a:t>
                </a:r>
                <a14:m>
                  <m:oMath xmlns:m="http://schemas.openxmlformats.org/officeDocument/2006/math">
                    <m:sSub>
                      <m:sSubPr>
                        <m:ctrlPr>
                          <a:rPr lang="en-US" sz="2400" i="1">
                            <a:latin typeface="Cambria Math" panose="02040503050406030204" pitchFamily="18" charset="0"/>
                          </a:rPr>
                        </m:ctrlPr>
                      </m:sSubPr>
                      <m:e>
                        <m:r>
                          <a:rPr lang="en-US" sz="2400" b="0" i="1">
                            <a:latin typeface="Cambria Math" panose="02040503050406030204" pitchFamily="18" charset="0"/>
                          </a:rPr>
                          <m:t>𝑏</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𝒆</m:t>
                        </m:r>
                      </m:e>
                      <m:sub>
                        <m:r>
                          <a:rPr lang="en-US" sz="2400" b="0" i="1" smtClean="0">
                            <a:latin typeface="Cambria Math" panose="02040503050406030204" pitchFamily="18" charset="0"/>
                          </a:rPr>
                          <m:t>𝑛</m:t>
                        </m:r>
                      </m:sub>
                    </m:sSub>
                  </m:oMath>
                </a14:m>
                <a:endParaRPr lang="en-US" sz="2400" dirty="0">
                  <a:solidFill>
                    <a:srgbClr val="FF0000"/>
                  </a:solidFill>
                </a:endParaRPr>
              </a:p>
              <a:p>
                <a:pPr marL="0" indent="0">
                  <a:buNone/>
                </a:pPr>
                <a:endParaRPr lang="en-US" sz="2400" dirty="0">
                  <a:solidFill>
                    <a:srgbClr val="FF0000"/>
                  </a:solidFill>
                </a:endParaRPr>
              </a:p>
              <a:p>
                <a:pPr marL="0" indent="0">
                  <a:buNone/>
                </a:pPr>
                <a:endParaRPr lang="en-US" sz="2400" dirty="0">
                  <a:solidFill>
                    <a:srgbClr val="FF0000"/>
                  </a:solidFill>
                </a:endParaRPr>
              </a:p>
              <a:p>
                <a:pPr marL="0" indent="0">
                  <a:buNone/>
                </a:pPr>
                <a:r>
                  <a:rPr lang="en-US" sz="2400" dirty="0">
                    <a:solidFill>
                      <a:schemeClr val="tx1"/>
                    </a:solidFill>
                  </a:rPr>
                  <a:t>In linear algebra,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𝒆</m:t>
                        </m:r>
                      </m:e>
                      <m:sub>
                        <m:r>
                          <a:rPr lang="en-US" sz="2400" i="1">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𝒆</m:t>
                        </m:r>
                      </m:e>
                      <m:sub>
                        <m:r>
                          <a:rPr lang="en-US" sz="2400" i="1">
                            <a:solidFill>
                              <a:schemeClr val="tx1"/>
                            </a:solidFill>
                            <a:latin typeface="Cambria Math" panose="02040503050406030204" pitchFamily="18" charset="0"/>
                          </a:rPr>
                          <m:t>2</m:t>
                        </m:r>
                      </m:sub>
                    </m:sSub>
                    <m:r>
                      <a:rPr lang="en-US" sz="2400" b="0" i="0" smtClean="0">
                        <a:solidFill>
                          <a:schemeClr val="tx1"/>
                        </a:solidFill>
                        <a:latin typeface="Cambria Math" panose="02040503050406030204" pitchFamily="18" charset="0"/>
                      </a:rPr>
                      <m:t>,</m:t>
                    </m:r>
                  </m:oMath>
                </a14:m>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𝒆</m:t>
                        </m:r>
                      </m:e>
                      <m:sub>
                        <m:r>
                          <a:rPr lang="en-US" sz="2400" i="1">
                            <a:solidFill>
                              <a:schemeClr val="tx1"/>
                            </a:solidFill>
                            <a:latin typeface="Cambria Math" panose="02040503050406030204" pitchFamily="18" charset="0"/>
                          </a:rPr>
                          <m:t>𝑛</m:t>
                        </m:r>
                      </m:sub>
                    </m:sSub>
                  </m:oMath>
                </a14:m>
                <a:r>
                  <a:rPr lang="en-US" sz="2400" dirty="0">
                    <a:solidFill>
                      <a:schemeClr val="tx1"/>
                    </a:solidFill>
                  </a:rPr>
                  <a:t> form a basis.</a:t>
                </a:r>
              </a:p>
              <a:p>
                <a:pPr marL="0" indent="0">
                  <a:buNone/>
                </a:pPr>
                <a:r>
                  <a:rPr lang="en-US" sz="2400" dirty="0"/>
                  <a:t>Any </a:t>
                </a:r>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rPr>
                      <m:t> </m:t>
                    </m:r>
                  </m:oMath>
                </a14:m>
                <a:r>
                  <a:rPr lang="en-US" sz="2400" dirty="0"/>
                  <a:t>-vector </a:t>
                </a:r>
                <a:r>
                  <a:rPr lang="en-US" sz="2400" dirty="0">
                    <a:solidFill>
                      <a:schemeClr val="tx1"/>
                    </a:solidFill>
                  </a:rPr>
                  <a:t> can be written as a linear combination of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𝒆</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𝒆</m:t>
                        </m:r>
                      </m:e>
                      <m:sub>
                        <m:r>
                          <a:rPr lang="en-US" sz="2400" i="1">
                            <a:latin typeface="Cambria Math" panose="02040503050406030204" pitchFamily="18" charset="0"/>
                          </a:rPr>
                          <m:t>2</m:t>
                        </m:r>
                      </m:sub>
                    </m:sSub>
                    <m:r>
                      <a:rPr lang="en-US" sz="2400">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𝒆</m:t>
                        </m:r>
                      </m:e>
                      <m:sub>
                        <m:r>
                          <a:rPr lang="en-US" sz="2400" i="1">
                            <a:latin typeface="Cambria Math" panose="02040503050406030204" pitchFamily="18" charset="0"/>
                          </a:rPr>
                          <m:t>𝑛</m:t>
                        </m:r>
                      </m:sub>
                    </m:sSub>
                  </m:oMath>
                </a14:m>
                <a:r>
                  <a:rPr lang="en-US" sz="2400" dirty="0">
                    <a:solidFill>
                      <a:schemeClr val="tx1"/>
                    </a:solidFill>
                  </a:rPr>
                  <a:t>.</a:t>
                </a:r>
              </a:p>
              <a:p>
                <a:pPr marL="0" indent="0">
                  <a:buNone/>
                </a:pPr>
                <a:endParaRPr 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36</a:t>
            </a:fld>
            <a:endParaRPr lang="en-US" sz="2000" dirty="0"/>
          </a:p>
        </p:txBody>
      </p:sp>
      <p:pic>
        <p:nvPicPr>
          <p:cNvPr id="5" name="Picture 4"/>
          <p:cNvPicPr>
            <a:picLocks noChangeAspect="1"/>
          </p:cNvPicPr>
          <p:nvPr/>
        </p:nvPicPr>
        <p:blipFill>
          <a:blip r:embed="rId3"/>
          <a:stretch>
            <a:fillRect/>
          </a:stretch>
        </p:blipFill>
        <p:spPr>
          <a:xfrm>
            <a:off x="628650" y="2321042"/>
            <a:ext cx="3719736" cy="874546"/>
          </a:xfrm>
          <a:prstGeom prst="rect">
            <a:avLst/>
          </a:prstGeom>
        </p:spPr>
      </p:pic>
    </p:spTree>
    <p:extLst>
      <p:ext uri="{BB962C8B-B14F-4D97-AF65-F5344CB8AC3E}">
        <p14:creationId xmlns:p14="http://schemas.microsoft.com/office/powerpoint/2010/main" val="1991596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2400" dirty="0"/>
              <a:t>Linear combination of  standard unit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Some linear combinations of the vectors have special names.</a:t>
                </a:r>
              </a:p>
              <a:p>
                <a:r>
                  <a:rPr lang="en-US" sz="2400" dirty="0"/>
                  <a:t>The linear combination with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2</m:t>
                        </m:r>
                      </m:sub>
                    </m:sSub>
                    <m:r>
                      <a:rPr lang="en-US" sz="2400" b="0" i="1" smtClean="0">
                        <a:latin typeface="Cambria Math" panose="02040503050406030204" pitchFamily="18" charset="0"/>
                      </a:rPr>
                      <m:t>=</m:t>
                    </m:r>
                    <m:r>
                      <a:rPr lang="en-US" sz="2400">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𝑚</m:t>
                        </m:r>
                      </m:sub>
                    </m:sSub>
                    <m:r>
                      <a:rPr lang="en-US" sz="2400" b="0" i="1" smtClean="0">
                        <a:latin typeface="Cambria Math" panose="02040503050406030204" pitchFamily="18" charset="0"/>
                      </a:rPr>
                      <m:t>=1</m:t>
                    </m:r>
                  </m:oMath>
                </a14:m>
                <a:r>
                  <a:rPr lang="en-US" sz="2400" dirty="0"/>
                  <a:t>, given by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𝑚</m:t>
                        </m:r>
                      </m:sub>
                    </m:sSub>
                  </m:oMath>
                </a14:m>
                <a:r>
                  <a:rPr lang="en-US" sz="2400" dirty="0"/>
                  <a:t>, is </a:t>
                </a:r>
                <a:r>
                  <a:rPr lang="en-US" sz="2400" b="1" dirty="0"/>
                  <a:t>the sum of the vectors</a:t>
                </a:r>
                <a:r>
                  <a:rPr lang="en-US" sz="2400" dirty="0"/>
                  <a:t>.</a:t>
                </a:r>
              </a:p>
              <a:p>
                <a:pPr marL="0" indent="0">
                  <a:buNone/>
                </a:pPr>
                <a:endParaRPr lang="en-US" sz="2400" dirty="0"/>
              </a:p>
              <a:p>
                <a:r>
                  <a:rPr lang="en-US" sz="2400" dirty="0"/>
                  <a:t>The linear combination with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𝑚</m:t>
                        </m:r>
                      </m:sub>
                    </m:sSub>
                    <m:r>
                      <a:rPr lang="en-US" sz="2400" i="1">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𝑚</m:t>
                    </m:r>
                  </m:oMath>
                </a14:m>
                <a:r>
                  <a:rPr lang="en-US" sz="2400" dirty="0"/>
                  <a:t> given by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𝑚</m:t>
                        </m:r>
                      </m:sub>
                    </m:sSub>
                    <m:r>
                      <a:rPr lang="en-US" sz="2400" b="0" i="1" smtClean="0">
                        <a:latin typeface="Cambria Math" panose="02040503050406030204" pitchFamily="18" charset="0"/>
                      </a:rPr>
                      <m:t>)</m:t>
                    </m:r>
                  </m:oMath>
                </a14:m>
                <a:r>
                  <a:rPr lang="en-US" sz="2400" dirty="0"/>
                  <a:t>, is </a:t>
                </a:r>
                <a:r>
                  <a:rPr lang="en-US" sz="2400" b="1" dirty="0"/>
                  <a:t>the average of the vectors</a:t>
                </a:r>
                <a:r>
                  <a:rPr lang="en-US" sz="2400" dirty="0"/>
                  <a:t>.</a:t>
                </a:r>
              </a:p>
              <a:p>
                <a:pPr marL="0" indent="0">
                  <a:buNone/>
                </a:pPr>
                <a:endParaRPr lang="en-US" sz="2400" dirty="0"/>
              </a:p>
              <a:p>
                <a:r>
                  <a:rPr lang="en-US" sz="2400" dirty="0">
                    <a:solidFill>
                      <a:schemeClr val="tx1"/>
                    </a:solidFill>
                  </a:rPr>
                  <a:t>Also, given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𝑚</m:t>
                    </m:r>
                  </m:oMath>
                </a14:m>
                <a:r>
                  <a:rPr lang="en-US" sz="2400" dirty="0">
                    <a:solidFill>
                      <a:schemeClr val="tx1"/>
                    </a:solidFill>
                  </a:rPr>
                  <a:t> </a:t>
                </a:r>
                <a14:m>
                  <m:oMath xmlns:m="http://schemas.openxmlformats.org/officeDocument/2006/math">
                    <m:r>
                      <a:rPr lang="en-US" sz="2400" b="0" i="1" dirty="0" smtClean="0">
                        <a:solidFill>
                          <a:schemeClr val="tx1"/>
                        </a:solidFill>
                        <a:latin typeface="Cambria Math" panose="02040503050406030204" pitchFamily="18" charset="0"/>
                      </a:rPr>
                      <m:t>𝑛</m:t>
                    </m:r>
                  </m:oMath>
                </a14:m>
                <a:r>
                  <a:rPr lang="en-US" sz="2400" dirty="0">
                    <a:solidFill>
                      <a:schemeClr val="tx1"/>
                    </a:solidFill>
                  </a:rPr>
                  <a:t>-vectors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oMath>
                </a14:m>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𝑚</m:t>
                        </m:r>
                      </m:sub>
                    </m:sSub>
                  </m:oMath>
                </a14:m>
                <a:r>
                  <a:rPr lang="en-US" sz="2400" dirty="0">
                    <a:solidFill>
                      <a:schemeClr val="tx1"/>
                    </a:solidFill>
                  </a:rPr>
                  <a:t> with </a:t>
                </a:r>
                <a14:m>
                  <m:oMath xmlns:m="http://schemas.openxmlformats.org/officeDocument/2006/math">
                    <m:r>
                      <a:rPr lang="en-US" sz="2400" i="1">
                        <a:solidFill>
                          <a:schemeClr val="tx1"/>
                        </a:solidFill>
                        <a:latin typeface="Cambria Math" panose="02040503050406030204" pitchFamily="18" charset="0"/>
                      </a:rPr>
                      <m:t>𝑚</m:t>
                    </m:r>
                    <m:r>
                      <a:rPr lang="en-US" sz="2400" b="0" i="1" smtClean="0">
                        <a:solidFill>
                          <a:schemeClr val="tx1"/>
                        </a:solidFill>
                        <a:latin typeface="Cambria Math" panose="02040503050406030204" pitchFamily="18" charset="0"/>
                      </a:rPr>
                      <m:t>&lt;</m:t>
                    </m:r>
                    <m:r>
                      <a:rPr lang="en-US" sz="2400" b="0" i="1" smtClean="0">
                        <a:solidFill>
                          <a:schemeClr val="tx1"/>
                        </a:solidFill>
                        <a:latin typeface="Cambria Math" panose="02040503050406030204" pitchFamily="18" charset="0"/>
                      </a:rPr>
                      <m:t>𝑛</m:t>
                    </m:r>
                  </m:oMath>
                </a14:m>
                <a:r>
                  <a:rPr lang="en-US" sz="2400" dirty="0">
                    <a:solidFill>
                      <a:schemeClr val="tx1"/>
                    </a:solidFill>
                  </a:rPr>
                  <a:t>, we can use a linear combination to define a linear sub-space, given by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2</m:t>
                        </m:r>
                      </m:sub>
                    </m:sSub>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𝑚</m:t>
                        </m:r>
                      </m:sub>
                    </m:sSub>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𝑚</m:t>
                        </m:r>
                      </m:sub>
                    </m:sSub>
                  </m:oMath>
                </a14:m>
                <a:r>
                  <a:rPr lang="en-US" sz="2400" dirty="0">
                    <a:solidFill>
                      <a:schemeClr val="tx1"/>
                    </a:solidFill>
                  </a:rPr>
                  <a:t>, where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𝑖</m:t>
                        </m:r>
                      </m:sub>
                    </m:sSub>
                  </m:oMath>
                </a14:m>
                <a:r>
                  <a:rPr lang="en-US" sz="2400" dirty="0">
                    <a:solidFill>
                      <a:schemeClr val="tx1"/>
                    </a:solidFill>
                  </a:rPr>
                  <a:t>’s are real numbers. This is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𝒄</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rPr>
                          <m:t>1</m:t>
                        </m:r>
                      </m:sub>
                    </m:sSub>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2</m:t>
                        </m:r>
                      </m:sub>
                    </m:sSub>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𝑚</m:t>
                        </m:r>
                      </m:sub>
                    </m:sSub>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𝑚</m:t>
                        </m:r>
                      </m:sub>
                    </m:sSub>
                  </m:oMath>
                </a14:m>
                <a:r>
                  <a:rPr lang="en-US" sz="2400" dirty="0">
                    <a:solidFill>
                      <a:schemeClr val="tx1"/>
                    </a:solidFill>
                  </a:rPr>
                  <a:t> for real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𝑖</m:t>
                        </m:r>
                      </m:sub>
                    </m:sSub>
                  </m:oMath>
                </a14:m>
                <a:r>
                  <a:rPr lang="en-US" sz="2400" dirty="0"/>
                  <a:t>’s .</a:t>
                </a:r>
                <a:r>
                  <a:rPr lang="en-US" sz="2400" dirty="0">
                    <a:solidFill>
                      <a:schemeClr val="tx1"/>
                    </a:solidFill>
                  </a:rPr>
                  <a:t>   Any vector in this subspace is a linear combination of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oMath>
                </a14:m>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𝒂</m:t>
                        </m:r>
                      </m:e>
                      <m:sub>
                        <m:r>
                          <a:rPr lang="en-US" sz="2400" i="1">
                            <a:solidFill>
                              <a:schemeClr val="tx1"/>
                            </a:solidFill>
                            <a:latin typeface="Cambria Math" panose="02040503050406030204" pitchFamily="18" charset="0"/>
                          </a:rPr>
                          <m:t>𝑚</m:t>
                        </m:r>
                      </m:sub>
                    </m:sSub>
                  </m:oMath>
                </a14:m>
                <a:r>
                  <a:rPr lang="en-US" sz="2400" dirty="0">
                    <a:solidFill>
                      <a:schemeClr val="tx1"/>
                    </a:solidFill>
                  </a:rPr>
                  <a:t>.</a:t>
                </a:r>
              </a:p>
              <a:p>
                <a:pPr marL="0" indent="0">
                  <a:buNone/>
                </a:pPr>
                <a:endParaRPr 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r="-732"/>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37</a:t>
            </a:fld>
            <a:endParaRPr lang="en-US" sz="2000" dirty="0"/>
          </a:p>
        </p:txBody>
      </p:sp>
    </p:spTree>
    <p:extLst>
      <p:ext uri="{BB962C8B-B14F-4D97-AF65-F5344CB8AC3E}">
        <p14:creationId xmlns:p14="http://schemas.microsoft.com/office/powerpoint/2010/main" val="2143929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Examples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1" y="1114424"/>
                <a:ext cx="4041520" cy="5591175"/>
              </a:xfrm>
            </p:spPr>
            <p:txBody>
              <a:bodyPr>
                <a:noAutofit/>
              </a:bodyPr>
              <a:lstStyle/>
              <a:p>
                <a:pPr marL="0" indent="0">
                  <a:buNone/>
                </a:pPr>
                <a:r>
                  <a:rPr lang="en-US" sz="2400" b="1" dirty="0"/>
                  <a:t>Displacements</a:t>
                </a:r>
                <a:r>
                  <a:rPr lang="en-US" sz="2400" dirty="0"/>
                  <a:t> </a:t>
                </a:r>
              </a:p>
              <a:p>
                <a:r>
                  <a:rPr lang="en-US" sz="2000" dirty="0"/>
                  <a:t>When the vectors represent displacements, a linear combination is the sum of the scaled displacements.</a:t>
                </a:r>
              </a:p>
              <a:p>
                <a:endParaRPr lang="en-US" sz="2000" dirty="0"/>
              </a:p>
              <a:p>
                <a:pPr marL="0" indent="0">
                  <a:buNone/>
                </a:pPr>
                <a:endParaRPr lang="en-US" sz="2000" dirty="0"/>
              </a:p>
              <a:p>
                <a:pPr marL="0" indent="0">
                  <a:buNone/>
                </a:pPr>
                <a:r>
                  <a:rPr lang="en-US" sz="2000" dirty="0"/>
                  <a:t> </a:t>
                </a:r>
                <a:r>
                  <a:rPr lang="en-US" sz="2400" b="1" dirty="0"/>
                  <a:t>Audio mixing</a:t>
                </a:r>
                <a:r>
                  <a:rPr lang="en-US" sz="2400" dirty="0"/>
                  <a:t> </a:t>
                </a:r>
              </a:p>
              <a:p>
                <a:pPr marL="0" indent="0">
                  <a:buNone/>
                </a:pPr>
                <a:r>
                  <a:rPr lang="en-US" sz="2000" dirty="0"/>
                  <a:t>When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2</m:t>
                        </m:r>
                      </m:sub>
                    </m:sSub>
                    <m:r>
                      <a:rPr lang="en-US" sz="200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𝑚</m:t>
                        </m:r>
                      </m:sub>
                    </m:sSub>
                  </m:oMath>
                </a14:m>
                <a:r>
                  <a:rPr lang="en-US" sz="2000" dirty="0"/>
                  <a:t>are vectors representing audio signals (over the same period of time, for example, simultaneously recorded), they are called tracks. The linear combination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2</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𝑚</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𝑚</m:t>
                        </m:r>
                      </m:sub>
                    </m:sSub>
                  </m:oMath>
                </a14:m>
                <a:r>
                  <a:rPr lang="en-US" sz="2000" dirty="0"/>
                  <a:t> is perceived as a mixture  of the audio tracks.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1" y="1114424"/>
                <a:ext cx="4041520" cy="5591175"/>
              </a:xfrm>
              <a:blipFill>
                <a:blip r:embed="rId2"/>
                <a:stretch>
                  <a:fillRect l="-2262" t="-1527" r="-120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38</a:t>
            </a:fld>
            <a:endParaRPr lang="en-US" sz="2000" dirty="0"/>
          </a:p>
        </p:txBody>
      </p:sp>
      <p:pic>
        <p:nvPicPr>
          <p:cNvPr id="5" name="Picture 4"/>
          <p:cNvPicPr>
            <a:picLocks noChangeAspect="1"/>
          </p:cNvPicPr>
          <p:nvPr/>
        </p:nvPicPr>
        <p:blipFill>
          <a:blip r:embed="rId3"/>
          <a:stretch>
            <a:fillRect/>
          </a:stretch>
        </p:blipFill>
        <p:spPr>
          <a:xfrm>
            <a:off x="4795837" y="1000125"/>
            <a:ext cx="4285047" cy="1602925"/>
          </a:xfrm>
          <a:prstGeom prst="rect">
            <a:avLst/>
          </a:prstGeom>
        </p:spPr>
      </p:pic>
      <p:pic>
        <p:nvPicPr>
          <p:cNvPr id="6" name="Picture 5"/>
          <p:cNvPicPr>
            <a:picLocks noChangeAspect="1"/>
          </p:cNvPicPr>
          <p:nvPr/>
        </p:nvPicPr>
        <p:blipFill>
          <a:blip r:embed="rId4"/>
          <a:stretch>
            <a:fillRect/>
          </a:stretch>
        </p:blipFill>
        <p:spPr>
          <a:xfrm>
            <a:off x="4795837" y="4128485"/>
            <a:ext cx="2529458" cy="1585712"/>
          </a:xfrm>
          <a:prstGeom prst="rect">
            <a:avLst/>
          </a:prstGeom>
        </p:spPr>
      </p:pic>
      <p:pic>
        <p:nvPicPr>
          <p:cNvPr id="7" name="Picture 6"/>
          <p:cNvPicPr>
            <a:picLocks noChangeAspect="1"/>
          </p:cNvPicPr>
          <p:nvPr/>
        </p:nvPicPr>
        <p:blipFill>
          <a:blip r:embed="rId5"/>
          <a:stretch>
            <a:fillRect/>
          </a:stretch>
        </p:blipFill>
        <p:spPr>
          <a:xfrm>
            <a:off x="7523981" y="4054690"/>
            <a:ext cx="1556903" cy="1659507"/>
          </a:xfrm>
          <a:prstGeom prst="rect">
            <a:avLst/>
          </a:prstGeom>
        </p:spPr>
      </p:pic>
    </p:spTree>
    <p:extLst>
      <p:ext uri="{BB962C8B-B14F-4D97-AF65-F5344CB8AC3E}">
        <p14:creationId xmlns:p14="http://schemas.microsoft.com/office/powerpoint/2010/main" val="2949203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b="1" dirty="0"/>
                  <a:t>Line and segment </a:t>
                </a:r>
              </a:p>
              <a:p>
                <a:pPr marL="0" indent="0">
                  <a:buNone/>
                </a:pPr>
                <a:endParaRPr lang="en-US" dirty="0"/>
              </a:p>
              <a:p>
                <a:pPr marL="0" indent="0">
                  <a:buNone/>
                </a:pPr>
                <a:endParaRPr lang="en-US" dirty="0"/>
              </a:p>
              <a:p>
                <a:pPr marL="0" indent="0">
                  <a:buNone/>
                </a:pPr>
                <a:endParaRPr lang="en-US" dirty="0"/>
              </a:p>
              <a:p>
                <a:pPr marL="0" indent="0">
                  <a:buNone/>
                </a:pPr>
                <a:r>
                  <a:rPr lang="en-US" sz="2000" b="1" dirty="0"/>
                  <a:t>Line:</a:t>
                </a:r>
              </a:p>
              <a:p>
                <a:pPr marL="0" indent="0">
                  <a:buNone/>
                </a:pPr>
                <a:r>
                  <a:rPr lang="en-US" sz="2000" dirty="0"/>
                  <a:t>When </a:t>
                </a:r>
                <a14:m>
                  <m:oMath xmlns:m="http://schemas.openxmlformats.org/officeDocument/2006/math">
                    <m:r>
                      <a:rPr lang="en-US" sz="2000" b="1" i="1">
                        <a:latin typeface="Cambria Math" panose="02040503050406030204" pitchFamily="18" charset="0"/>
                      </a:rPr>
                      <m:t>𝒂</m:t>
                    </m:r>
                  </m:oMath>
                </a14:m>
                <a:r>
                  <a:rPr lang="en-US" sz="2000" dirty="0"/>
                  <a:t> and </a:t>
                </a:r>
                <a14:m>
                  <m:oMath xmlns:m="http://schemas.openxmlformats.org/officeDocument/2006/math">
                    <m:r>
                      <a:rPr lang="en-US" sz="2000" b="1" i="1" smtClean="0">
                        <a:latin typeface="Cambria Math" panose="02040503050406030204" pitchFamily="18" charset="0"/>
                      </a:rPr>
                      <m:t>𝒃</m:t>
                    </m:r>
                  </m:oMath>
                </a14:m>
                <a:r>
                  <a:rPr lang="en-US" sz="2000" dirty="0"/>
                  <a:t> are different </a:t>
                </a:r>
                <a14:m>
                  <m:oMath xmlns:m="http://schemas.openxmlformats.org/officeDocument/2006/math">
                    <m:r>
                      <a:rPr lang="en-US" sz="2000" i="1" dirty="0">
                        <a:latin typeface="Cambria Math" panose="02040503050406030204" pitchFamily="18" charset="0"/>
                      </a:rPr>
                      <m:t>𝑛</m:t>
                    </m:r>
                  </m:oMath>
                </a14:m>
                <a:r>
                  <a:rPr lang="en-US" sz="2000" dirty="0"/>
                  <a:t>-vectors, the combination </a:t>
                </a:r>
                <a14:m>
                  <m:oMath xmlns:m="http://schemas.openxmlformats.org/officeDocument/2006/math">
                    <m:r>
                      <a:rPr lang="en-US" sz="2000" b="1" i="1" smtClean="0">
                        <a:latin typeface="Cambria Math" panose="02040503050406030204" pitchFamily="18" charset="0"/>
                      </a:rPr>
                      <m:t>𝒄</m:t>
                    </m:r>
                    <m:r>
                      <a:rPr lang="en-US" sz="2000" b="0" i="0" smtClean="0">
                        <a:latin typeface="Cambria Math" panose="02040503050406030204" pitchFamily="18" charset="0"/>
                      </a:rPr>
                      <m:t>=</m:t>
                    </m:r>
                    <m:d>
                      <m:dPr>
                        <m:ctrlPr>
                          <a:rPr lang="en-US" sz="2000" b="1"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𝜃</m:t>
                        </m:r>
                      </m:e>
                    </m:d>
                    <m:r>
                      <a:rPr lang="en-US" sz="2000" b="1" i="1">
                        <a:latin typeface="Cambria Math" panose="02040503050406030204" pitchFamily="18" charset="0"/>
                      </a:rPr>
                      <m:t>𝒂</m:t>
                    </m:r>
                    <m:r>
                      <a:rPr lang="en-US" sz="2000" b="1"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b="1" i="1" smtClean="0">
                        <a:latin typeface="Cambria Math" panose="02040503050406030204" pitchFamily="18" charset="0"/>
                      </a:rPr>
                      <m:t>𝒃</m:t>
                    </m:r>
                  </m:oMath>
                </a14:m>
                <a:r>
                  <a:rPr lang="en-US" sz="2000" dirty="0"/>
                  <a:t>, where </a:t>
                </a:r>
                <a14:m>
                  <m:oMath xmlns:m="http://schemas.openxmlformats.org/officeDocument/2006/math">
                    <m:r>
                      <a:rPr lang="en-US" sz="2000" i="1">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 </m:t>
                    </m:r>
                  </m:oMath>
                </a14:m>
                <a:r>
                  <a:rPr lang="en-US" sz="2000" dirty="0"/>
                  <a:t>is a scalar, describes a point on the line passing through </a:t>
                </a:r>
                <a14:m>
                  <m:oMath xmlns:m="http://schemas.openxmlformats.org/officeDocument/2006/math">
                    <m:r>
                      <a:rPr lang="en-US" sz="2000" b="1" i="1">
                        <a:latin typeface="Cambria Math" panose="02040503050406030204" pitchFamily="18" charset="0"/>
                      </a:rPr>
                      <m:t>𝒂</m:t>
                    </m:r>
                  </m:oMath>
                </a14:m>
                <a:r>
                  <a:rPr lang="en-US" sz="2000" dirty="0"/>
                  <a:t> and </a:t>
                </a:r>
                <a14:m>
                  <m:oMath xmlns:m="http://schemas.openxmlformats.org/officeDocument/2006/math">
                    <m:r>
                      <a:rPr lang="en-US" sz="2000" b="1" i="1" smtClean="0">
                        <a:latin typeface="Cambria Math" panose="02040503050406030204" pitchFamily="18" charset="0"/>
                      </a:rPr>
                      <m:t>𝒃</m:t>
                    </m:r>
                  </m:oMath>
                </a14:m>
                <a:r>
                  <a:rPr lang="en-US" sz="2000" dirty="0"/>
                  <a:t>.</a:t>
                </a:r>
              </a:p>
              <a:p>
                <a:pPr marL="0" indent="0">
                  <a:buNone/>
                </a:pPr>
                <a:r>
                  <a:rPr lang="en-US" sz="2000" b="1" dirty="0"/>
                  <a:t>Line segment:</a:t>
                </a:r>
              </a:p>
              <a:p>
                <a:pPr marL="0" indent="0">
                  <a:buNone/>
                </a:pPr>
                <a:r>
                  <a:rPr lang="en-US" sz="2000" dirty="0"/>
                  <a:t>These points are on the line passing through </a:t>
                </a:r>
                <a14:m>
                  <m:oMath xmlns:m="http://schemas.openxmlformats.org/officeDocument/2006/math">
                    <m:r>
                      <a:rPr lang="en-US" sz="2000" b="1" i="1">
                        <a:latin typeface="Cambria Math" panose="02040503050406030204" pitchFamily="18" charset="0"/>
                      </a:rPr>
                      <m:t>𝒂</m:t>
                    </m:r>
                  </m:oMath>
                </a14:m>
                <a:r>
                  <a:rPr lang="en-US" sz="2000" dirty="0"/>
                  <a:t> and </a:t>
                </a:r>
                <a14:m>
                  <m:oMath xmlns:m="http://schemas.openxmlformats.org/officeDocument/2006/math">
                    <m:r>
                      <a:rPr lang="en-US" sz="2000" b="1" i="1">
                        <a:latin typeface="Cambria Math" panose="02040503050406030204" pitchFamily="18" charset="0"/>
                      </a:rPr>
                      <m:t>𝒃</m:t>
                    </m:r>
                  </m:oMath>
                </a14:m>
                <a:r>
                  <a:rPr lang="en-US" sz="2000" dirty="0"/>
                  <a:t>. For  </a:t>
                </a:r>
                <a14:m>
                  <m:oMath xmlns:m="http://schemas.openxmlformats.org/officeDocument/2006/math">
                    <m:r>
                      <a:rPr lang="en-US" sz="2000" i="1">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≤1</m:t>
                    </m:r>
                  </m:oMath>
                </a14:m>
                <a:r>
                  <a:rPr lang="en-US" sz="2000" dirty="0"/>
                  <a:t>, the points are on the line segment between </a:t>
                </a:r>
                <a14:m>
                  <m:oMath xmlns:m="http://schemas.openxmlformats.org/officeDocument/2006/math">
                    <m:r>
                      <a:rPr lang="en-US" sz="2000" b="1" i="1">
                        <a:latin typeface="Cambria Math" panose="02040503050406030204" pitchFamily="18" charset="0"/>
                      </a:rPr>
                      <m:t>𝒂</m:t>
                    </m:r>
                  </m:oMath>
                </a14:m>
                <a:r>
                  <a:rPr lang="en-US" sz="2000" dirty="0"/>
                  <a:t> and </a:t>
                </a:r>
                <a14:m>
                  <m:oMath xmlns:m="http://schemas.openxmlformats.org/officeDocument/2006/math">
                    <m:r>
                      <a:rPr lang="en-US" sz="2000" b="1" i="1">
                        <a:latin typeface="Cambria Math" panose="02040503050406030204" pitchFamily="18" charset="0"/>
                      </a:rPr>
                      <m:t>𝒃</m:t>
                    </m:r>
                  </m:oMath>
                </a14:m>
                <a:r>
                  <a:rPr lang="en-US" sz="2000" dirty="0"/>
                  <a:t>.</a:t>
                </a:r>
              </a:p>
              <a:p>
                <a:pPr marL="0" indent="0">
                  <a:buNone/>
                </a:pPr>
                <a:endParaRPr lang="en-US" sz="2000" dirty="0"/>
              </a:p>
              <a:p>
                <a:pPr marL="0" indent="0">
                  <a:buNone/>
                </a:pPr>
                <a:r>
                  <a:rPr lang="en-US" sz="2000" dirty="0"/>
                  <a:t>We use two vectors in this form: </a:t>
                </a:r>
                <a14:m>
                  <m:oMath xmlns:m="http://schemas.openxmlformats.org/officeDocument/2006/math">
                    <m:r>
                      <a:rPr lang="en-US" sz="2000" b="1" i="1" smtClean="0">
                        <a:latin typeface="Cambria Math" panose="02040503050406030204" pitchFamily="18" charset="0"/>
                      </a:rPr>
                      <m:t>𝒄</m:t>
                    </m:r>
                    <m:r>
                      <a:rPr lang="en-US" sz="2000" b="0" i="0" smtClean="0">
                        <a:latin typeface="Cambria Math" panose="02040503050406030204" pitchFamily="18" charset="0"/>
                      </a:rPr>
                      <m:t>=</m:t>
                    </m:r>
                    <m:d>
                      <m:dPr>
                        <m:ctrlPr>
                          <a:rPr lang="en-US" sz="2000" b="1"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𝜃</m:t>
                        </m:r>
                      </m:e>
                    </m:d>
                    <m:r>
                      <a:rPr lang="en-US" sz="2000" b="1" i="1">
                        <a:latin typeface="Cambria Math" panose="02040503050406030204" pitchFamily="18" charset="0"/>
                      </a:rPr>
                      <m:t>𝒂</m:t>
                    </m:r>
                    <m:r>
                      <a:rPr lang="en-US" sz="2000" b="1"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b="1" i="1" smtClean="0">
                        <a:latin typeface="Cambria Math" panose="02040503050406030204" pitchFamily="18" charset="0"/>
                      </a:rPr>
                      <m:t>𝒃</m:t>
                    </m:r>
                    <m:r>
                      <a:rPr lang="en-US" sz="2000" b="1" i="1" smtClean="0">
                        <a:latin typeface="Cambria Math" panose="02040503050406030204" pitchFamily="18" charset="0"/>
                      </a:rPr>
                      <m:t> </m:t>
                    </m:r>
                  </m:oMath>
                </a14:m>
                <a:r>
                  <a:rPr lang="en-US" sz="2000" dirty="0"/>
                  <a:t> to define a set.</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39</a:t>
            </a:fld>
            <a:endParaRPr lang="en-US" sz="2000" dirty="0"/>
          </a:p>
        </p:txBody>
      </p:sp>
      <p:pic>
        <p:nvPicPr>
          <p:cNvPr id="5" name="Picture 4"/>
          <p:cNvPicPr>
            <a:picLocks noChangeAspect="1"/>
          </p:cNvPicPr>
          <p:nvPr/>
        </p:nvPicPr>
        <p:blipFill>
          <a:blip r:embed="rId3"/>
          <a:stretch>
            <a:fillRect/>
          </a:stretch>
        </p:blipFill>
        <p:spPr>
          <a:xfrm>
            <a:off x="2295525" y="1538809"/>
            <a:ext cx="4552950" cy="1762125"/>
          </a:xfrm>
          <a:prstGeom prst="rect">
            <a:avLst/>
          </a:prstGeom>
        </p:spPr>
      </p:pic>
    </p:spTree>
    <p:extLst>
      <p:ext uri="{BB962C8B-B14F-4D97-AF65-F5344CB8AC3E}">
        <p14:creationId xmlns:p14="http://schemas.microsoft.com/office/powerpoint/2010/main" val="2625376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What is vector?</a:t>
            </a:r>
          </a:p>
        </p:txBody>
      </p:sp>
      <p:sp>
        <p:nvSpPr>
          <p:cNvPr id="3" name="Content Placeholder 2"/>
          <p:cNvSpPr>
            <a:spLocks noGrp="1"/>
          </p:cNvSpPr>
          <p:nvPr>
            <p:ph idx="1"/>
          </p:nvPr>
        </p:nvSpPr>
        <p:spPr>
          <a:xfrm>
            <a:off x="628650" y="1114425"/>
            <a:ext cx="7886700" cy="5062538"/>
          </a:xfrm>
        </p:spPr>
        <p:txBody>
          <a:bodyPr>
            <a:normAutofit/>
          </a:bodyPr>
          <a:lstStyle/>
          <a:p>
            <a:pPr marL="0" indent="0" algn="ctr">
              <a:buNone/>
            </a:pPr>
            <a:r>
              <a:rPr lang="en-US" b="1" dirty="0">
                <a:solidFill>
                  <a:srgbClr val="C00000"/>
                </a:solidFill>
              </a:rPr>
              <a:t>CAUTION </a:t>
            </a:r>
          </a:p>
          <a:p>
            <a:pPr marL="0" indent="0" algn="ctr">
              <a:buNone/>
            </a:pPr>
            <a:r>
              <a:rPr lang="en-US" b="1" dirty="0">
                <a:solidFill>
                  <a:srgbClr val="C00000"/>
                </a:solidFill>
              </a:rPr>
              <a:t>DO NOT USE your high school  notation to represent a vector </a:t>
            </a:r>
          </a:p>
          <a:p>
            <a:pPr marL="0" indent="0" algn="ctr">
              <a:buNone/>
            </a:pPr>
            <a:r>
              <a:rPr lang="en-US" b="1" dirty="0">
                <a:solidFill>
                  <a:srgbClr val="C00000"/>
                </a:solidFill>
              </a:rPr>
              <a:t>YOU CANNOT use </a:t>
            </a:r>
          </a:p>
          <a:p>
            <a:pPr marL="0" indent="0" algn="ctr">
              <a:buNone/>
            </a:pPr>
            <a:r>
              <a:rPr lang="en-US" b="1" dirty="0">
                <a:solidFill>
                  <a:srgbClr val="C00000"/>
                </a:solidFill>
                <a:latin typeface="Times New Roman" panose="02020603050405020304" pitchFamily="18" charset="0"/>
                <a:cs typeface="Times New Roman" panose="02020603050405020304" pitchFamily="18" charset="0"/>
              </a:rPr>
              <a:t>the so-called </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i</a:t>
            </a:r>
            <a:r>
              <a:rPr lang="en-US" b="1" i="1" dirty="0">
                <a:latin typeface="Times New Roman" panose="02020603050405020304" pitchFamily="18" charset="0"/>
                <a:cs typeface="Times New Roman" panose="02020603050405020304" pitchFamily="18" charset="0"/>
              </a:rPr>
              <a:t> j k </a:t>
            </a:r>
            <a:r>
              <a:rPr lang="en-US" b="1" dirty="0">
                <a:solidFill>
                  <a:srgbClr val="C00000"/>
                </a:solidFill>
              </a:rPr>
              <a:t>notation to represent a vector in this course. </a:t>
            </a:r>
          </a:p>
          <a:p>
            <a:pPr marL="0" indent="0" algn="ctr">
              <a:buNone/>
            </a:pPr>
            <a:endParaRPr lang="en-US" b="1" dirty="0">
              <a:solidFill>
                <a:srgbClr val="C00000"/>
              </a:solidFill>
            </a:endParaRPr>
          </a:p>
          <a:p>
            <a:pPr marL="0" indent="0" algn="ctr">
              <a:buNone/>
            </a:pPr>
            <a:r>
              <a:rPr lang="en-US" b="1" dirty="0">
                <a:solidFill>
                  <a:srgbClr val="C00000"/>
                </a:solidFill>
              </a:rPr>
              <a:t>I do not mark the answers with such notations</a:t>
            </a:r>
          </a:p>
        </p:txBody>
      </p:sp>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a:t>
            </a:fld>
            <a:endParaRPr lang="en-US" sz="2000" dirty="0"/>
          </a:p>
        </p:txBody>
      </p:sp>
    </p:spTree>
    <p:extLst>
      <p:ext uri="{BB962C8B-B14F-4D97-AF65-F5344CB8AC3E}">
        <p14:creationId xmlns:p14="http://schemas.microsoft.com/office/powerpoint/2010/main" val="1456212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Example</a:t>
            </a:r>
            <a:endParaRPr lang="en-US" dirty="0"/>
          </a:p>
        </p:txBody>
      </p:sp>
      <p:pic>
        <p:nvPicPr>
          <p:cNvPr id="5" name="Content Placeholder 4"/>
          <p:cNvPicPr>
            <a:picLocks noGrp="1" noChangeAspect="1"/>
          </p:cNvPicPr>
          <p:nvPr>
            <p:ph idx="1"/>
          </p:nvPr>
        </p:nvPicPr>
        <p:blipFill>
          <a:blip r:embed="rId2"/>
          <a:stretch>
            <a:fillRect/>
          </a:stretch>
        </p:blipFill>
        <p:spPr>
          <a:xfrm>
            <a:off x="1857766" y="2538529"/>
            <a:ext cx="5001735" cy="2484887"/>
          </a:xfrm>
          <a:prstGeom prst="rect">
            <a:avLst/>
          </a:prstGeom>
        </p:spPr>
      </p:pic>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40</a:t>
            </a:fld>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628650" y="1000125"/>
                <a:ext cx="6762108" cy="1477328"/>
              </a:xfrm>
              <a:prstGeom prst="rect">
                <a:avLst/>
              </a:prstGeom>
              <a:noFill/>
            </p:spPr>
            <p:txBody>
              <a:bodyPr wrap="none" rtlCol="0">
                <a:spAutoFit/>
              </a:bodyPr>
              <a:lstStyle/>
              <a:p>
                <a:r>
                  <a:rPr lang="en-US" sz="2400" dirty="0"/>
                  <a:t>Given </a:t>
                </a:r>
                <a14:m>
                  <m:oMath xmlns:m="http://schemas.openxmlformats.org/officeDocument/2006/math">
                    <m:sSub>
                      <m:sSubPr>
                        <m:ctrlPr>
                          <a:rPr lang="en-US" sz="2400" i="1">
                            <a:latin typeface="Cambria Math" panose="02040503050406030204" pitchFamily="18" charset="0"/>
                          </a:rPr>
                        </m:ctrlPr>
                      </m:sSubPr>
                      <m:e>
                        <m:r>
                          <a:rPr lang="en-US" sz="2400" b="1" i="1" smtClean="0">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smtClean="0">
                            <a:latin typeface="Cambria Math" panose="02040503050406030204" pitchFamily="18" charset="0"/>
                          </a:rPr>
                          <m:t>𝒙</m:t>
                        </m:r>
                      </m:e>
                      <m:sub>
                        <m:r>
                          <a:rPr lang="en-US" sz="2400" i="1">
                            <a:latin typeface="Cambria Math" panose="02040503050406030204" pitchFamily="18" charset="0"/>
                          </a:rPr>
                          <m:t>2</m:t>
                        </m:r>
                      </m:sub>
                    </m:sSub>
                    <m:r>
                      <a:rPr lang="en-US" sz="2400">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1" i="1" smtClean="0">
                            <a:latin typeface="Cambria Math" panose="02040503050406030204" pitchFamily="18" charset="0"/>
                          </a:rPr>
                          <m:t>𝒙</m:t>
                        </m:r>
                      </m:e>
                      <m:sub>
                        <m:r>
                          <a:rPr lang="en-US" sz="2400" i="1">
                            <a:latin typeface="Cambria Math" panose="02040503050406030204" pitchFamily="18" charset="0"/>
                          </a:rPr>
                          <m:t>𝑚</m:t>
                        </m:r>
                      </m:sub>
                    </m:sSub>
                    <m:r>
                      <a:rPr lang="en-US" sz="2400" b="0" i="1" smtClean="0">
                        <a:latin typeface="Cambria Math" panose="02040503050406030204" pitchFamily="18" charset="0"/>
                      </a:rPr>
                      <m:t>,</m:t>
                    </m:r>
                  </m:oMath>
                </a14:m>
                <a:r>
                  <a:rPr lang="en-US" sz="2400" dirty="0"/>
                  <a:t> </a:t>
                </a:r>
              </a:p>
              <a:p>
                <a:pPr marL="285750" indent="-285750">
                  <a:buFont typeface="Arial" panose="020B0604020202020204" pitchFamily="34" charset="0"/>
                  <a:buChar char="•"/>
                </a:pPr>
                <a:r>
                  <a:rPr lang="en-US" sz="2400" dirty="0"/>
                  <a:t>we can use </a:t>
                </a:r>
                <a14:m>
                  <m:oMath xmlns:m="http://schemas.openxmlformats.org/officeDocument/2006/math">
                    <m:sSub>
                      <m:sSubPr>
                        <m:ctrlPr>
                          <a:rPr lang="en-US" sz="2400" i="1">
                            <a:latin typeface="Cambria Math" panose="02040503050406030204" pitchFamily="18" charset="0"/>
                          </a:rPr>
                        </m:ctrlPr>
                      </m:sSubPr>
                      <m:e>
                        <m:r>
                          <a:rPr lang="en-US" sz="2400" b="1" i="1" smtClean="0">
                            <a:latin typeface="Cambria Math" panose="02040503050406030204" pitchFamily="18" charset="0"/>
                          </a:rPr>
                          <m:t>𝒚</m:t>
                        </m:r>
                        <m:r>
                          <a:rPr lang="en-US" sz="2400" b="1" i="1" smtClean="0">
                            <a:latin typeface="Cambria Math" panose="02040503050406030204" pitchFamily="18" charset="0"/>
                          </a:rPr>
                          <m:t>=</m:t>
                        </m:r>
                        <m:r>
                          <a:rPr lang="en-US" sz="2400" b="0" i="1" smtClean="0">
                            <a:latin typeface="Cambria Math" panose="02040503050406030204" pitchFamily="18" charset="0"/>
                          </a:rPr>
                          <m:t>𝑎</m:t>
                        </m:r>
                        <m:r>
                          <a:rPr lang="en-US" sz="2400" b="1" i="1">
                            <a:latin typeface="Cambria Math" panose="02040503050406030204" pitchFamily="18" charset="0"/>
                          </a:rPr>
                          <m:t>𝒙</m:t>
                        </m:r>
                      </m:e>
                      <m:sub>
                        <m:r>
                          <a:rPr lang="en-US" sz="2400" i="1">
                            <a:latin typeface="Cambria Math" panose="02040503050406030204" pitchFamily="18" charset="0"/>
                          </a:rPr>
                          <m:t>1</m:t>
                        </m:r>
                      </m:sub>
                    </m:sSub>
                  </m:oMath>
                </a14:m>
                <a:r>
                  <a:rPr lang="en-US" sz="2400" dirty="0"/>
                  <a:t> to define a subspace</a:t>
                </a:r>
              </a:p>
              <a:p>
                <a:pPr marL="285750" indent="-285750">
                  <a:buFont typeface="Arial" panose="020B0604020202020204" pitchFamily="34" charset="0"/>
                  <a:buChar char="•"/>
                </a:pPr>
                <a:r>
                  <a:rPr lang="en-US" sz="2400" dirty="0"/>
                  <a:t>we can use </a:t>
                </a:r>
                <a14:m>
                  <m:oMath xmlns:m="http://schemas.openxmlformats.org/officeDocument/2006/math">
                    <m:r>
                      <a:rPr lang="en-US" sz="2400" b="1" i="1" smtClean="0">
                        <a:latin typeface="Cambria Math" panose="02040503050406030204" pitchFamily="18" charset="0"/>
                      </a:rPr>
                      <m:t>𝒚</m:t>
                    </m:r>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oMath>
                </a14:m>
                <a:r>
                  <a:rPr lang="en-US" sz="2400" dirty="0"/>
                  <a:t>to define a subspace</a:t>
                </a: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28650" y="1000125"/>
                <a:ext cx="6762108" cy="1477328"/>
              </a:xfrm>
              <a:prstGeom prst="rect">
                <a:avLst/>
              </a:prstGeom>
              <a:blipFill>
                <a:blip r:embed="rId3"/>
                <a:stretch>
                  <a:fillRect l="-1353" t="-3306" r="-541"/>
                </a:stretch>
              </a:blipFill>
            </p:spPr>
            <p:txBody>
              <a:bodyPr/>
              <a:lstStyle/>
              <a:p>
                <a:r>
                  <a:rPr lang="en-US">
                    <a:noFill/>
                  </a:rPr>
                  <a:t> </a:t>
                </a:r>
              </a:p>
            </p:txBody>
          </p:sp>
        </mc:Fallback>
      </mc:AlternateContent>
    </p:spTree>
    <p:extLst>
      <p:ext uri="{BB962C8B-B14F-4D97-AF65-F5344CB8AC3E}">
        <p14:creationId xmlns:p14="http://schemas.microsoft.com/office/powerpoint/2010/main" val="614051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Inner product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r>
                  <a:rPr lang="en-US" dirty="0"/>
                  <a:t>The inner product of two </a:t>
                </a:r>
                <a14:m>
                  <m:oMath xmlns:m="http://schemas.openxmlformats.org/officeDocument/2006/math">
                    <m:r>
                      <a:rPr lang="en-US" i="1" dirty="0">
                        <a:latin typeface="Cambria Math" panose="02040503050406030204" pitchFamily="18" charset="0"/>
                      </a:rPr>
                      <m:t>𝑛</m:t>
                    </m:r>
                  </m:oMath>
                </a14:m>
                <a:r>
                  <a:rPr lang="en-US" dirty="0"/>
                  <a:t>-vectors </a:t>
                </a:r>
                <a14:m>
                  <m:oMath xmlns:m="http://schemas.openxmlformats.org/officeDocument/2006/math">
                    <m:r>
                      <a:rPr lang="en-US" b="1" i="1">
                        <a:latin typeface="Cambria Math" panose="02040503050406030204" pitchFamily="18" charset="0"/>
                      </a:rPr>
                      <m:t>𝒂</m:t>
                    </m:r>
                  </m:oMath>
                </a14:m>
                <a:r>
                  <a:rPr lang="en-US" dirty="0"/>
                  <a:t> and </a:t>
                </a:r>
                <a14:m>
                  <m:oMath xmlns:m="http://schemas.openxmlformats.org/officeDocument/2006/math">
                    <m:r>
                      <a:rPr lang="en-US" b="1" i="1">
                        <a:latin typeface="Cambria Math" panose="02040503050406030204" pitchFamily="18" charset="0"/>
                      </a:rPr>
                      <m:t>𝒃</m:t>
                    </m:r>
                  </m:oMath>
                </a14:m>
                <a:r>
                  <a:rPr lang="en-US" dirty="0"/>
                  <a:t> is defined as</a:t>
                </a:r>
              </a:p>
              <a:p>
                <a:pPr marL="0"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m:rPr>
                              <m:sty m:val="p"/>
                            </m:rPr>
                            <a:rPr lang="en-US" b="0" i="0" smtClean="0">
                              <a:latin typeface="Cambria Math" panose="02040503050406030204" pitchFamily="18" charset="0"/>
                            </a:rPr>
                            <m:t>T</m:t>
                          </m:r>
                        </m:sup>
                      </m:sSup>
                      <m:r>
                        <a:rPr lang="en-US" b="1" i="1" smtClean="0">
                          <a:latin typeface="Cambria Math" panose="02040503050406030204" pitchFamily="18" charset="0"/>
                        </a:rPr>
                        <m:t>𝒃</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1" i="1" smtClean="0">
                          <a:latin typeface="Cambria Math" panose="02040503050406030204" pitchFamily="18" charset="0"/>
                        </a:rPr>
                        <m:t>.</m:t>
                      </m:r>
                    </m:oMath>
                  </m:oMathPara>
                </a14:m>
                <a:endParaRPr lang="en-US" b="1" dirty="0"/>
              </a:p>
              <a:p>
                <a:r>
                  <a:rPr lang="en-US" dirty="0"/>
                  <a:t>Other notation: </a:t>
                </a:r>
                <a14:m>
                  <m:oMath xmlns:m="http://schemas.openxmlformats.org/officeDocument/2006/math">
                    <m:r>
                      <a:rPr lang="en-US" b="1" i="1">
                        <a:latin typeface="Cambria Math" panose="02040503050406030204" pitchFamily="18" charset="0"/>
                      </a:rPr>
                      <m:t>𝒂</m:t>
                    </m:r>
                    <m:r>
                      <a:rPr lang="en-US" b="1"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rPr>
                      <m:t>𝒃</m:t>
                    </m:r>
                  </m:oMath>
                </a14:m>
                <a:r>
                  <a:rPr lang="en-US" dirty="0"/>
                  <a:t> .</a:t>
                </a:r>
              </a:p>
              <a:p>
                <a:r>
                  <a:rPr lang="en-US" dirty="0"/>
                  <a:t>The notation of ‘</a:t>
                </a:r>
                <a14:m>
                  <m:oMath xmlns:m="http://schemas.openxmlformats.org/officeDocument/2006/math">
                    <m:sSup>
                      <m:sSupPr>
                        <m:ctrlPr>
                          <a:rPr lang="en-US" b="0" i="1" smtClean="0">
                            <a:latin typeface="Cambria Math" panose="02040503050406030204" pitchFamily="18" charset="0"/>
                          </a:rPr>
                        </m:ctrlPr>
                      </m:sSupPr>
                      <m:e>
                        <m:r>
                          <m:rPr>
                            <m:sty m:val="p"/>
                          </m:rPr>
                          <a:rPr lang="en-US">
                            <a:latin typeface="Cambria Math" panose="02040503050406030204" pitchFamily="18" charset="0"/>
                          </a:rPr>
                          <m:t>T</m:t>
                        </m:r>
                      </m:e>
                      <m:sup>
                        <m:r>
                          <a:rPr lang="en-US" b="0" i="0" smtClean="0">
                            <a:latin typeface="Cambria Math" panose="02040503050406030204" pitchFamily="18" charset="0"/>
                          </a:rPr>
                          <m:t>′</m:t>
                        </m:r>
                      </m:sup>
                    </m:sSup>
                  </m:oMath>
                </a14:m>
                <a:r>
                  <a:rPr lang="en-US" dirty="0"/>
                  <a:t> will be explained later.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317" t="-1854" r="-58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41</a:t>
            </a:fld>
            <a:endParaRPr lang="en-US" sz="2000" dirty="0"/>
          </a:p>
        </p:txBody>
      </p:sp>
      <p:pic>
        <p:nvPicPr>
          <p:cNvPr id="6" name="Picture 5"/>
          <p:cNvPicPr>
            <a:picLocks noChangeAspect="1"/>
          </p:cNvPicPr>
          <p:nvPr/>
        </p:nvPicPr>
        <p:blipFill>
          <a:blip r:embed="rId3"/>
          <a:stretch>
            <a:fillRect/>
          </a:stretch>
        </p:blipFill>
        <p:spPr>
          <a:xfrm>
            <a:off x="1095676" y="3668579"/>
            <a:ext cx="6416360" cy="1307682"/>
          </a:xfrm>
          <a:prstGeom prst="rect">
            <a:avLst/>
          </a:prstGeom>
        </p:spPr>
      </p:pic>
    </p:spTree>
    <p:extLst>
      <p:ext uri="{BB962C8B-B14F-4D97-AF65-F5344CB8AC3E}">
        <p14:creationId xmlns:p14="http://schemas.microsoft.com/office/powerpoint/2010/main" val="1139215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Inner product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Properties</a:t>
                </a:r>
              </a:p>
              <a:p>
                <a:pPr marL="0" indent="0">
                  <a:buNone/>
                </a:pPr>
                <a:endParaRPr lang="en-US" dirty="0"/>
              </a:p>
              <a:p>
                <a:pPr marL="0" indent="0">
                  <a:buNone/>
                </a:pPr>
                <a:r>
                  <a:rPr lang="en-US" dirty="0"/>
                  <a:t>Commutativity :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m:rPr>
                            <m:sty m:val="p"/>
                          </m:rPr>
                          <a:rPr lang="en-US">
                            <a:latin typeface="Cambria Math" panose="02040503050406030204" pitchFamily="18" charset="0"/>
                          </a:rPr>
                          <m:t>T</m:t>
                        </m:r>
                      </m:sup>
                    </m:sSup>
                    <m:r>
                      <a:rPr lang="en-US" b="1" i="1">
                        <a:latin typeface="Cambria Math" panose="02040503050406030204" pitchFamily="18" charset="0"/>
                      </a:rPr>
                      <m:t>𝒃</m:t>
                    </m:r>
                  </m:oMath>
                </a14:m>
                <a:r>
                  <a:rPr lang="en-US" dirty="0"/>
                  <a:t> = </a:t>
                </a:r>
                <a14:m>
                  <m:oMath xmlns:m="http://schemas.openxmlformats.org/officeDocument/2006/math">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m:rPr>
                            <m:sty m:val="p"/>
                          </m:rPr>
                          <a:rPr lang="en-US">
                            <a:latin typeface="Cambria Math" panose="02040503050406030204" pitchFamily="18" charset="0"/>
                          </a:rPr>
                          <m:t>T</m:t>
                        </m:r>
                      </m:sup>
                    </m:sSup>
                    <m:r>
                      <a:rPr lang="en-US" b="1" i="1" smtClean="0">
                        <a:latin typeface="Cambria Math" panose="02040503050406030204" pitchFamily="18" charset="0"/>
                      </a:rPr>
                      <m:t>𝒂</m:t>
                    </m:r>
                  </m:oMath>
                </a14:m>
                <a:r>
                  <a:rPr lang="en-US" dirty="0"/>
                  <a:t>. The order of the two vector arguments in the</a:t>
                </a:r>
              </a:p>
              <a:p>
                <a:pPr marL="0" indent="0">
                  <a:buNone/>
                </a:pPr>
                <a:endParaRPr lang="en-US" dirty="0"/>
              </a:p>
              <a:p>
                <a:pPr marL="0" indent="0">
                  <a:buNone/>
                </a:pPr>
                <a:r>
                  <a:rPr lang="en-US" dirty="0"/>
                  <a:t>Associativity with scalar multiplication:</a:t>
                </a:r>
              </a:p>
              <a:p>
                <a:pPr marL="0" indent="0">
                  <a:buNone/>
                </a:pPr>
                <a:r>
                  <a:rPr lang="en-US" dirty="0"/>
                  <a:t> </a:t>
                </a:r>
                <a14:m>
                  <m:oMath xmlns:m="http://schemas.openxmlformats.org/officeDocument/2006/math">
                    <m:sSup>
                      <m:sSupPr>
                        <m:ctrlPr>
                          <a:rPr lang="en-US" b="1" i="1">
                            <a:latin typeface="Cambria Math" panose="02040503050406030204" pitchFamily="18" charset="0"/>
                          </a:rPr>
                        </m:ctrlPr>
                      </m:sSupPr>
                      <m:e>
                        <m:r>
                          <a:rPr lang="en-US" b="1"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b="1" i="1" smtClean="0">
                            <a:latin typeface="Cambria Math" panose="02040503050406030204" pitchFamily="18" charset="0"/>
                            <a:ea typeface="Cambria Math" panose="02040503050406030204" pitchFamily="18" charset="0"/>
                          </a:rPr>
                          <m:t>𝒂</m:t>
                        </m:r>
                        <m:r>
                          <a:rPr lang="en-US" b="1" i="1" smtClean="0">
                            <a:latin typeface="Cambria Math" panose="02040503050406030204" pitchFamily="18" charset="0"/>
                            <a:ea typeface="Cambria Math" panose="02040503050406030204" pitchFamily="18" charset="0"/>
                          </a:rPr>
                          <m:t>)</m:t>
                        </m:r>
                      </m:e>
                      <m:sup>
                        <m:r>
                          <m:rPr>
                            <m:sty m:val="p"/>
                          </m:rPr>
                          <a:rPr lang="en-US">
                            <a:latin typeface="Cambria Math" panose="02040503050406030204" pitchFamily="18" charset="0"/>
                          </a:rPr>
                          <m:t>T</m:t>
                        </m:r>
                      </m:sup>
                    </m:sSup>
                    <m:r>
                      <a:rPr lang="en-US" b="1" i="1">
                        <a:latin typeface="Cambria Math" panose="02040503050406030204" pitchFamily="18" charset="0"/>
                      </a:rPr>
                      <m:t>𝒃</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𝒂</m:t>
                        </m:r>
                      </m:e>
                      <m:sup>
                        <m:r>
                          <m:rPr>
                            <m:sty m:val="p"/>
                          </m:rPr>
                          <a:rPr lang="en-US">
                            <a:latin typeface="Cambria Math" panose="02040503050406030204" pitchFamily="18" charset="0"/>
                          </a:rPr>
                          <m:t>T</m:t>
                        </m:r>
                      </m:sup>
                    </m:sSup>
                    <m:r>
                      <a:rPr lang="en-US" b="1"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1" i="1">
                        <a:latin typeface="Cambria Math" panose="02040503050406030204" pitchFamily="18" charset="0"/>
                      </a:rPr>
                      <m:t>𝒃</m:t>
                    </m:r>
                    <m:r>
                      <a:rPr lang="en-US" b="1" i="1" smtClean="0">
                        <a:latin typeface="Cambria Math" panose="02040503050406030204" pitchFamily="18" charset="0"/>
                      </a:rPr>
                      <m:t>)</m:t>
                    </m:r>
                  </m:oMath>
                </a14:m>
                <a:endParaRPr lang="en-US" dirty="0"/>
              </a:p>
              <a:p>
                <a:pPr marL="0" indent="0">
                  <a:buNone/>
                </a:pPr>
                <a:endParaRPr lang="en-US" dirty="0"/>
              </a:p>
              <a:p>
                <a:pPr marL="0" indent="0">
                  <a:buNone/>
                </a:pPr>
                <a:r>
                  <a:rPr lang="en-US" dirty="0" err="1"/>
                  <a:t>Distributivity</a:t>
                </a:r>
                <a:r>
                  <a:rPr lang="en-US" dirty="0"/>
                  <a:t> with vector addition:</a:t>
                </a:r>
              </a:p>
              <a:p>
                <a:pPr marL="0" indent="0">
                  <a:buNone/>
                </a:pPr>
                <a:r>
                  <a:rPr lang="en-US" dirty="0"/>
                  <a: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𝒂</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r>
                          <a:rPr lang="en-US" b="1" i="1">
                            <a:latin typeface="Cambria Math" panose="02040503050406030204" pitchFamily="18" charset="0"/>
                            <a:ea typeface="Cambria Math" panose="02040503050406030204" pitchFamily="18" charset="0"/>
                          </a:rPr>
                          <m:t>)</m:t>
                        </m:r>
                      </m:e>
                      <m:sup>
                        <m:r>
                          <m:rPr>
                            <m:sty m:val="p"/>
                          </m:rPr>
                          <a:rPr lang="en-US">
                            <a:latin typeface="Cambria Math" panose="02040503050406030204" pitchFamily="18" charset="0"/>
                          </a:rPr>
                          <m:t>T</m:t>
                        </m:r>
                      </m:sup>
                    </m:sSup>
                    <m:r>
                      <a:rPr lang="en-US" b="1" i="1" smtClean="0">
                        <a:latin typeface="Cambria Math" panose="02040503050406030204" pitchFamily="18" charset="0"/>
                      </a:rPr>
                      <m:t>𝒄</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𝒂</m:t>
                        </m:r>
                      </m:e>
                      <m:sup>
                        <m:r>
                          <m:rPr>
                            <m:sty m:val="p"/>
                          </m:rPr>
                          <a:rPr lang="en-US">
                            <a:latin typeface="Cambria Math" panose="02040503050406030204" pitchFamily="18" charset="0"/>
                          </a:rPr>
                          <m:t>T</m:t>
                        </m:r>
                      </m:sup>
                    </m:sSup>
                    <m:r>
                      <a:rPr lang="en-US" b="1" i="1" smtClean="0">
                        <a:latin typeface="Cambria Math" panose="02040503050406030204" pitchFamily="18" charset="0"/>
                      </a:rPr>
                      <m:t>𝒄</m:t>
                    </m:r>
                  </m:oMath>
                </a14:m>
                <a:r>
                  <a:rPr lang="en-US" dirty="0"/>
                  <a:t>+</a:t>
                </a:r>
                <a14:m>
                  <m:oMath xmlns:m="http://schemas.openxmlformats.org/officeDocument/2006/math">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𝒃</m:t>
                        </m:r>
                      </m:e>
                      <m:sup>
                        <m:r>
                          <m:rPr>
                            <m:sty m:val="p"/>
                          </m:rPr>
                          <a:rPr lang="en-US">
                            <a:solidFill>
                              <a:srgbClr val="FF0000"/>
                            </a:solidFill>
                            <a:latin typeface="Cambria Math" panose="02040503050406030204" pitchFamily="18" charset="0"/>
                          </a:rPr>
                          <m:t>T</m:t>
                        </m:r>
                      </m:sup>
                    </m:sSup>
                    <m:r>
                      <a:rPr lang="en-US" b="1" i="1" smtClean="0">
                        <a:solidFill>
                          <a:srgbClr val="FF0000"/>
                        </a:solidFill>
                        <a:latin typeface="Cambria Math" panose="02040503050406030204" pitchFamily="18" charset="0"/>
                      </a:rPr>
                      <m:t>𝒄</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r="-219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42</a:t>
            </a:fld>
            <a:endParaRPr lang="en-US" sz="2000" dirty="0"/>
          </a:p>
        </p:txBody>
      </p:sp>
    </p:spTree>
    <p:extLst>
      <p:ext uri="{BB962C8B-B14F-4D97-AF65-F5344CB8AC3E}">
        <p14:creationId xmlns:p14="http://schemas.microsoft.com/office/powerpoint/2010/main" val="1870482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Inner product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Block vectors. If the vectors </a:t>
                </a:r>
                <a14:m>
                  <m:oMath xmlns:m="http://schemas.openxmlformats.org/officeDocument/2006/math">
                    <m:r>
                      <a:rPr lang="en-US" b="1" i="1">
                        <a:latin typeface="Cambria Math" panose="02040503050406030204" pitchFamily="18" charset="0"/>
                      </a:rPr>
                      <m:t>𝒂</m:t>
                    </m:r>
                  </m:oMath>
                </a14:m>
                <a:r>
                  <a:rPr lang="en-US" dirty="0"/>
                  <a:t> and </a:t>
                </a:r>
                <a14:m>
                  <m:oMath xmlns:m="http://schemas.openxmlformats.org/officeDocument/2006/math">
                    <m:r>
                      <a:rPr lang="en-US" b="1" i="1" smtClean="0">
                        <a:latin typeface="Cambria Math" panose="02040503050406030204" pitchFamily="18" charset="0"/>
                      </a:rPr>
                      <m:t>𝒃</m:t>
                    </m:r>
                  </m:oMath>
                </a14:m>
                <a:r>
                  <a:rPr lang="en-US" dirty="0"/>
                  <a:t> are block vectors,</a:t>
                </a:r>
              </a:p>
              <a:p>
                <a:pPr marL="0" indent="0">
                  <a:buNone/>
                </a:pPr>
                <a:endParaRPr lang="en-US" dirty="0"/>
              </a:p>
              <a:p>
                <a:pPr marL="0" indent="0">
                  <a:buNone/>
                </a:pPr>
                <a14:m>
                  <m:oMath xmlns:m="http://schemas.openxmlformats.org/officeDocument/2006/math">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3</m:t>
                                      </m:r>
                                    </m:sub>
                                  </m:sSub>
                                </m:e>
                              </m:mr>
                            </m:m>
                          </m:e>
                        </m:d>
                      </m:e>
                      <m:sup>
                        <m:r>
                          <m:rPr>
                            <m:sty m:val="p"/>
                          </m:rPr>
                          <a:rPr lang="en-US" b="0" i="0" smtClean="0">
                            <a:latin typeface="Cambria Math" panose="02040503050406030204" pitchFamily="18" charset="0"/>
                          </a:rPr>
                          <m:t>T</m:t>
                        </m:r>
                      </m:sup>
                    </m:sSup>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b="1" i="1" smtClean="0">
                                      <a:latin typeface="Cambria Math" panose="02040503050406030204" pitchFamily="18" charset="0"/>
                                    </a:rPr>
                                    <m:t>𝒃</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b="1" i="1" smtClean="0">
                                      <a:latin typeface="Cambria Math" panose="02040503050406030204" pitchFamily="18" charset="0"/>
                                    </a:rPr>
                                    <m:t>𝒃</m:t>
                                  </m:r>
                                </m:e>
                                <m:sub>
                                  <m:r>
                                    <a:rPr lang="en-US" i="1">
                                      <a:latin typeface="Cambria Math" panose="02040503050406030204" pitchFamily="18" charset="0"/>
                                    </a:rPr>
                                    <m:t>2</m:t>
                                  </m:r>
                                </m:sub>
                              </m:sSub>
                            </m:e>
                          </m:mr>
                          <m:mr>
                            <m:e>
                              <m:sSub>
                                <m:sSubPr>
                                  <m:ctrlPr>
                                    <a:rPr lang="en-US" i="1">
                                      <a:latin typeface="Cambria Math" panose="02040503050406030204" pitchFamily="18" charset="0"/>
                                    </a:rPr>
                                  </m:ctrlPr>
                                </m:sSubPr>
                                <m:e>
                                  <m:r>
                                    <a:rPr lang="en-US" b="1" i="1" smtClean="0">
                                      <a:latin typeface="Cambria Math" panose="02040503050406030204" pitchFamily="18" charset="0"/>
                                    </a:rPr>
                                    <m:t>𝒃</m:t>
                                  </m:r>
                                </m:e>
                                <m:sub>
                                  <m:r>
                                    <a:rPr lang="en-US" i="1">
                                      <a:latin typeface="Cambria Math" panose="02040503050406030204" pitchFamily="18" charset="0"/>
                                    </a:rPr>
                                    <m:t>3</m:t>
                                  </m:r>
                                </m:sub>
                              </m:sSub>
                            </m:e>
                          </m:mr>
                        </m:m>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1</m:t>
                            </m:r>
                          </m:sub>
                        </m:sSub>
                      </m:e>
                      <m:sup>
                        <m:r>
                          <m:rPr>
                            <m:sty m:val="p"/>
                          </m:rPr>
                          <a:rPr lang="en-US">
                            <a:latin typeface="Cambria Math" panose="02040503050406030204" pitchFamily="18" charset="0"/>
                          </a:rPr>
                          <m:t>T</m:t>
                        </m:r>
                      </m:sup>
                    </m:sSup>
                    <m:sSub>
                      <m:sSubPr>
                        <m:ctrlPr>
                          <a:rPr lang="en-US" i="1" smtClean="0">
                            <a:latin typeface="Cambria Math" panose="02040503050406030204" pitchFamily="18" charset="0"/>
                          </a:rPr>
                        </m:ctrlPr>
                      </m:sSubPr>
                      <m:e>
                        <m:r>
                          <a:rPr lang="en-US" b="1" i="1" smtClean="0">
                            <a:latin typeface="Cambria Math" panose="02040503050406030204" pitchFamily="18" charset="0"/>
                          </a:rPr>
                          <m:t>𝒃</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2</m:t>
                            </m:r>
                          </m:sub>
                        </m:sSub>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3</m:t>
                            </m:r>
                          </m:sub>
                        </m:sSub>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3</m:t>
                        </m:r>
                      </m:sub>
                    </m:sSub>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43</a:t>
            </a:fld>
            <a:endParaRPr lang="en-US" sz="2000" dirty="0"/>
          </a:p>
        </p:txBody>
      </p:sp>
    </p:spTree>
    <p:extLst>
      <p:ext uri="{BB962C8B-B14F-4D97-AF65-F5344CB8AC3E}">
        <p14:creationId xmlns:p14="http://schemas.microsoft.com/office/powerpoint/2010/main" val="603846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b="1" dirty="0"/>
                  <a:t>Portfolio value </a:t>
                </a:r>
              </a:p>
              <a:p>
                <a:pPr marL="0" indent="0">
                  <a:buNone/>
                </a:pPr>
                <a:r>
                  <a:rPr lang="en-US" sz="2400" dirty="0"/>
                  <a:t>Suppose </a:t>
                </a:r>
                <a14:m>
                  <m:oMath xmlns:m="http://schemas.openxmlformats.org/officeDocument/2006/math">
                    <m:r>
                      <a:rPr lang="en-US" sz="2400" b="1" i="1" smtClean="0">
                        <a:latin typeface="Cambria Math" panose="02040503050406030204" pitchFamily="18" charset="0"/>
                      </a:rPr>
                      <m:t>𝒔</m:t>
                    </m:r>
                  </m:oMath>
                </a14:m>
                <a:r>
                  <a:rPr lang="en-US" sz="2400" dirty="0"/>
                  <a:t> is an </a:t>
                </a:r>
                <a14:m>
                  <m:oMath xmlns:m="http://schemas.openxmlformats.org/officeDocument/2006/math">
                    <m:r>
                      <a:rPr lang="en-US" sz="2400" b="0" i="1" dirty="0">
                        <a:latin typeface="Cambria Math" panose="02040503050406030204" pitchFamily="18" charset="0"/>
                      </a:rPr>
                      <m:t>𝑛</m:t>
                    </m:r>
                  </m:oMath>
                </a14:m>
                <a:r>
                  <a:rPr lang="en-US" sz="2400" dirty="0"/>
                  <a:t>-vector representing the holdings in shares of a portfolio of </a:t>
                </a:r>
                <a14:m>
                  <m:oMath xmlns:m="http://schemas.openxmlformats.org/officeDocument/2006/math">
                    <m:r>
                      <a:rPr lang="en-US" sz="2400" i="1" dirty="0">
                        <a:latin typeface="Cambria Math" panose="02040503050406030204" pitchFamily="18" charset="0"/>
                      </a:rPr>
                      <m:t>𝑛</m:t>
                    </m:r>
                  </m:oMath>
                </a14:m>
                <a:r>
                  <a:rPr lang="en-US" sz="2400" dirty="0"/>
                  <a:t> different assets, with negative values meaning short positions.</a:t>
                </a:r>
              </a:p>
              <a:p>
                <a:pPr marL="0" indent="0">
                  <a:buNone/>
                </a:pPr>
                <a:r>
                  <a:rPr lang="en-US" sz="2400" dirty="0"/>
                  <a:t>If </a:t>
                </a:r>
                <a14:m>
                  <m:oMath xmlns:m="http://schemas.openxmlformats.org/officeDocument/2006/math">
                    <m:r>
                      <a:rPr lang="en-US" sz="2400" b="1" i="1" dirty="0" smtClean="0">
                        <a:latin typeface="Cambria Math" panose="02040503050406030204" pitchFamily="18" charset="0"/>
                      </a:rPr>
                      <m:t>𝒑</m:t>
                    </m:r>
                  </m:oMath>
                </a14:m>
                <a:r>
                  <a:rPr lang="en-US" sz="2400" dirty="0"/>
                  <a:t> is an </a:t>
                </a:r>
                <a14:m>
                  <m:oMath xmlns:m="http://schemas.openxmlformats.org/officeDocument/2006/math">
                    <m:r>
                      <a:rPr lang="en-US" sz="2400" i="1" dirty="0">
                        <a:latin typeface="Cambria Math" panose="02040503050406030204" pitchFamily="18" charset="0"/>
                      </a:rPr>
                      <m:t>𝑛</m:t>
                    </m:r>
                  </m:oMath>
                </a14:m>
                <a:r>
                  <a:rPr lang="en-US" sz="2400" dirty="0"/>
                  <a:t>-vector giving the prices of the assets, then </a:t>
                </a:r>
                <a14:m>
                  <m:oMath xmlns:m="http://schemas.openxmlformats.org/officeDocument/2006/math">
                    <m:sSup>
                      <m:sSupPr>
                        <m:ctrlPr>
                          <a:rPr lang="en-US" sz="2400" i="1">
                            <a:latin typeface="Cambria Math" panose="02040503050406030204" pitchFamily="18" charset="0"/>
                          </a:rPr>
                        </m:ctrlPr>
                      </m:sSupPr>
                      <m:e>
                        <m:r>
                          <a:rPr lang="en-US" sz="2400" b="1" i="1" smtClean="0">
                            <a:latin typeface="Cambria Math" panose="02040503050406030204" pitchFamily="18" charset="0"/>
                          </a:rPr>
                          <m:t>𝒑</m:t>
                        </m:r>
                      </m:e>
                      <m:sup>
                        <m:r>
                          <m:rPr>
                            <m:sty m:val="p"/>
                          </m:rPr>
                          <a:rPr lang="en-US" sz="2400">
                            <a:latin typeface="Cambria Math" panose="02040503050406030204" pitchFamily="18" charset="0"/>
                          </a:rPr>
                          <m:t>T</m:t>
                        </m:r>
                      </m:sup>
                    </m:sSup>
                    <m:r>
                      <a:rPr lang="en-US" sz="2400" b="1" i="1" smtClean="0">
                        <a:latin typeface="Cambria Math" panose="02040503050406030204" pitchFamily="18" charset="0"/>
                      </a:rPr>
                      <m:t>𝒔</m:t>
                    </m:r>
                  </m:oMath>
                </a14:m>
                <a:r>
                  <a:rPr lang="en-US" sz="2400" dirty="0"/>
                  <a:t> is the total (or net) value of the portfolio.</a:t>
                </a:r>
              </a:p>
              <a:p>
                <a:pPr marL="0" indent="0">
                  <a:buNone/>
                </a:pPr>
                <a:r>
                  <a:rPr lang="en-US" sz="2400" b="1" dirty="0"/>
                  <a:t>Portfolio return</a:t>
                </a:r>
                <a:r>
                  <a:rPr lang="en-US" sz="2400" dirty="0"/>
                  <a:t>. Suppose </a:t>
                </a:r>
                <a14:m>
                  <m:oMath xmlns:m="http://schemas.openxmlformats.org/officeDocument/2006/math">
                    <m:r>
                      <a:rPr lang="en-US" sz="2400" b="1" i="1" smtClean="0">
                        <a:latin typeface="Cambria Math" panose="02040503050406030204" pitchFamily="18" charset="0"/>
                      </a:rPr>
                      <m:t>𝒓</m:t>
                    </m:r>
                  </m:oMath>
                </a14:m>
                <a:r>
                  <a:rPr lang="en-US" sz="2400" dirty="0"/>
                  <a:t> is the vector of (fractional) returns of </a:t>
                </a:r>
                <a14:m>
                  <m:oMath xmlns:m="http://schemas.openxmlformats.org/officeDocument/2006/math">
                    <m:r>
                      <a:rPr lang="en-US" sz="2400" i="1" smtClean="0">
                        <a:latin typeface="Cambria Math" panose="02040503050406030204" pitchFamily="18" charset="0"/>
                      </a:rPr>
                      <m:t>𝑛</m:t>
                    </m:r>
                  </m:oMath>
                </a14:m>
                <a:r>
                  <a:rPr lang="en-US" sz="2400" dirty="0"/>
                  <a:t> assets over some time period:</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𝑓𝑖𝑛𝑎𝑙</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b="0" i="1">
                                  <a:latin typeface="Cambria Math" panose="02040503050406030204" pitchFamily="18" charset="0"/>
                                </a:rPr>
                                <m:t>𝑝</m:t>
                              </m:r>
                            </m:e>
                            <m:sub>
                              <m:r>
                                <a:rPr lang="en-US" sz="2400" b="0" i="1">
                                  <a:latin typeface="Cambria Math" panose="02040503050406030204" pitchFamily="18" charset="0"/>
                                </a:rPr>
                                <m:t>𝑖</m:t>
                              </m:r>
                            </m:sub>
                            <m:sup>
                              <m:r>
                                <a:rPr lang="en-US" sz="2400" b="0" i="1" smtClean="0">
                                  <a:latin typeface="Cambria Math" panose="02040503050406030204" pitchFamily="18" charset="0"/>
                                </a:rPr>
                                <m:t>𝑖𝑛𝑖𝑡</m:t>
                              </m:r>
                            </m:sup>
                          </m:sSubSup>
                        </m:num>
                        <m:den>
                          <m:sSubSup>
                            <m:sSubSupPr>
                              <m:ctrlPr>
                                <a:rPr lang="en-US" sz="2400" i="1">
                                  <a:latin typeface="Cambria Math" panose="02040503050406030204" pitchFamily="18" charset="0"/>
                                </a:rPr>
                              </m:ctrlPr>
                            </m:sSubSupPr>
                            <m:e>
                              <m:r>
                                <a:rPr lang="en-US" sz="2400" i="1">
                                  <a:latin typeface="Cambria Math" panose="02040503050406030204" pitchFamily="18" charset="0"/>
                                </a:rPr>
                                <m:t>𝑝</m:t>
                              </m:r>
                            </m:e>
                            <m:sub>
                              <m:r>
                                <a:rPr lang="en-US" sz="2400" i="1">
                                  <a:latin typeface="Cambria Math" panose="02040503050406030204" pitchFamily="18" charset="0"/>
                                </a:rPr>
                                <m:t>𝑖</m:t>
                              </m:r>
                            </m:sub>
                            <m:sup>
                              <m:r>
                                <a:rPr lang="en-US" sz="2400" i="1">
                                  <a:latin typeface="Cambria Math" panose="02040503050406030204" pitchFamily="18" charset="0"/>
                                </a:rPr>
                                <m:t>𝑖𝑛𝑖𝑡</m:t>
                              </m:r>
                            </m:sup>
                          </m:sSubSup>
                        </m:den>
                      </m:f>
                    </m:oMath>
                  </m:oMathPara>
                </a14:m>
                <a:endParaRPr lang="en-US" sz="2400" dirty="0"/>
              </a:p>
              <a:p>
                <a:pPr marL="0" indent="0">
                  <a:buNone/>
                </a:pPr>
                <a:r>
                  <a:rPr lang="en-US" sz="2400" dirty="0"/>
                  <a:t>If </a:t>
                </a:r>
                <a14:m>
                  <m:oMath xmlns:m="http://schemas.openxmlformats.org/officeDocument/2006/math">
                    <m:r>
                      <a:rPr lang="en-US" sz="2400" b="1" i="1">
                        <a:latin typeface="Cambria Math" panose="02040503050406030204" pitchFamily="18" charset="0"/>
                      </a:rPr>
                      <m:t>𝒔</m:t>
                    </m:r>
                  </m:oMath>
                </a14:m>
                <a:r>
                  <a:rPr lang="en-US" sz="2400" dirty="0"/>
                  <a:t> is an </a:t>
                </a:r>
                <a14:m>
                  <m:oMath xmlns:m="http://schemas.openxmlformats.org/officeDocument/2006/math">
                    <m:r>
                      <a:rPr lang="en-US" sz="2400" i="1" dirty="0">
                        <a:latin typeface="Cambria Math" panose="02040503050406030204" pitchFamily="18" charset="0"/>
                      </a:rPr>
                      <m:t>𝑛</m:t>
                    </m:r>
                    <m:r>
                      <a:rPr lang="en-US" sz="2400" i="1" dirty="0">
                        <a:latin typeface="Cambria Math" panose="02040503050406030204" pitchFamily="18" charset="0"/>
                      </a:rPr>
                      <m:t> </m:t>
                    </m:r>
                  </m:oMath>
                </a14:m>
                <a:r>
                  <a:rPr lang="en-US" sz="2400" dirty="0"/>
                  <a:t>-vector giving our portfolio, with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oMath>
                </a14:m>
                <a:r>
                  <a:rPr lang="en-US" sz="2400" dirty="0"/>
                  <a:t> denoting the dollar value of asset </a:t>
                </a:r>
                <a14:m>
                  <m:oMath xmlns:m="http://schemas.openxmlformats.org/officeDocument/2006/math">
                    <m:r>
                      <a:rPr lang="en-US" sz="2400" i="1">
                        <a:latin typeface="Cambria Math" panose="02040503050406030204" pitchFamily="18" charset="0"/>
                      </a:rPr>
                      <m:t>𝑖</m:t>
                    </m:r>
                  </m:oMath>
                </a14:m>
                <a:r>
                  <a:rPr lang="en-US" sz="2400" dirty="0"/>
                  <a:t>, then the inner product </a:t>
                </a:r>
                <a14:m>
                  <m:oMath xmlns:m="http://schemas.openxmlformats.org/officeDocument/2006/math">
                    <m:sSup>
                      <m:sSupPr>
                        <m:ctrlPr>
                          <a:rPr lang="en-US" sz="2400" i="1">
                            <a:latin typeface="Cambria Math" panose="02040503050406030204" pitchFamily="18" charset="0"/>
                          </a:rPr>
                        </m:ctrlPr>
                      </m:sSupPr>
                      <m:e>
                        <m:r>
                          <a:rPr lang="en-US" sz="2400" b="1" i="1" smtClean="0">
                            <a:latin typeface="Cambria Math" panose="02040503050406030204" pitchFamily="18" charset="0"/>
                          </a:rPr>
                          <m:t>𝒓</m:t>
                        </m:r>
                      </m:e>
                      <m:sup>
                        <m:r>
                          <m:rPr>
                            <m:sty m:val="p"/>
                          </m:rPr>
                          <a:rPr lang="en-US" sz="2400">
                            <a:latin typeface="Cambria Math" panose="02040503050406030204" pitchFamily="18" charset="0"/>
                          </a:rPr>
                          <m:t>T</m:t>
                        </m:r>
                      </m:sup>
                    </m:sSup>
                    <m:r>
                      <a:rPr lang="en-US" sz="2400" b="1" i="1">
                        <a:latin typeface="Cambria Math" panose="02040503050406030204" pitchFamily="18" charset="0"/>
                      </a:rPr>
                      <m:t>𝒔</m:t>
                    </m:r>
                  </m:oMath>
                </a14:m>
                <a:r>
                  <a:rPr lang="en-US" sz="2400" dirty="0"/>
                  <a:t>  is the total return of the portfolio, in dollars, over the period.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r="-1829"/>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44</a:t>
            </a:fld>
            <a:endParaRPr lang="en-US" sz="2000" dirty="0"/>
          </a:p>
        </p:txBody>
      </p:sp>
    </p:spTree>
    <p:extLst>
      <p:ext uri="{BB962C8B-B14F-4D97-AF65-F5344CB8AC3E}">
        <p14:creationId xmlns:p14="http://schemas.microsoft.com/office/powerpoint/2010/main" val="833622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Norm and Distance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The Euclidean norm of an </a:t>
                </a:r>
                <a14:m>
                  <m:oMath xmlns:m="http://schemas.openxmlformats.org/officeDocument/2006/math">
                    <m:r>
                      <a:rPr lang="en-US" i="1" dirty="0">
                        <a:latin typeface="Cambria Math" panose="02040503050406030204" pitchFamily="18" charset="0"/>
                      </a:rPr>
                      <m:t>𝑛</m:t>
                    </m:r>
                  </m:oMath>
                </a14:m>
                <a:r>
                  <a:rPr lang="en-US" dirty="0"/>
                  <a:t>-vector </a:t>
                </a:r>
                <a14:m>
                  <m:oMath xmlns:m="http://schemas.openxmlformats.org/officeDocument/2006/math">
                    <m:r>
                      <a:rPr lang="en-US" b="1" i="1" dirty="0" smtClean="0">
                        <a:latin typeface="Cambria Math" panose="02040503050406030204" pitchFamily="18" charset="0"/>
                      </a:rPr>
                      <m:t>𝒙</m:t>
                    </m:r>
                    <m:r>
                      <a:rPr lang="en-US" b="0" i="0" dirty="0" smtClean="0">
                        <a:latin typeface="Cambria Math" panose="02040503050406030204" pitchFamily="18" charset="0"/>
                      </a:rPr>
                      <m:t> :</m:t>
                    </m:r>
                  </m:oMath>
                </a14:m>
                <a:r>
                  <a:rPr lang="en-US" dirty="0"/>
                  <a:t> </a:t>
                </a:r>
              </a:p>
              <a:p>
                <a14:m>
                  <m:oMath xmlns:m="http://schemas.openxmlformats.org/officeDocument/2006/math">
                    <m:d>
                      <m:dPr>
                        <m:begChr m:val="‖"/>
                        <m:endChr m:val="‖"/>
                        <m:ctrlPr>
                          <a:rPr lang="en-US" b="1" i="1" dirty="0" smtClean="0">
                            <a:latin typeface="Cambria Math" panose="02040503050406030204" pitchFamily="18" charset="0"/>
                          </a:rPr>
                        </m:ctrlPr>
                      </m:dPr>
                      <m:e>
                        <m:r>
                          <a:rPr lang="en-US" b="1" i="1" dirty="0" smtClean="0">
                            <a:latin typeface="Cambria Math" panose="02040503050406030204" pitchFamily="18" charset="0"/>
                          </a:rPr>
                          <m:t>𝒙</m:t>
                        </m:r>
                      </m:e>
                    </m:d>
                    <m:r>
                      <a:rPr lang="en-US" b="1" i="1" dirty="0" smtClean="0">
                        <a:latin typeface="Cambria Math" panose="02040503050406030204" pitchFamily="18" charset="0"/>
                      </a:rPr>
                      <m:t>=</m:t>
                    </m:r>
                    <m:rad>
                      <m:radPr>
                        <m:degHide m:val="on"/>
                        <m:ctrlPr>
                          <a:rPr lang="en-US" b="1" i="1" dirty="0" smtClean="0">
                            <a:latin typeface="Cambria Math" panose="02040503050406030204" pitchFamily="18" charset="0"/>
                          </a:rPr>
                        </m:ctrlPr>
                      </m:radPr>
                      <m:deg/>
                      <m:e>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US" b="0" i="1" dirty="0">
                                <a:latin typeface="Cambria Math" panose="02040503050406030204" pitchFamily="18" charset="0"/>
                              </a:rPr>
                              <m:t>𝑥</m:t>
                            </m:r>
                          </m:e>
                          <m:sub>
                            <m:r>
                              <a:rPr lang="en-US" b="0" i="1" dirty="0" smtClean="0">
                                <a:latin typeface="Cambria Math" panose="02040503050406030204" pitchFamily="18" charset="0"/>
                              </a:rPr>
                              <m:t>2</m:t>
                            </m:r>
                          </m:sub>
                          <m:sup>
                            <m:r>
                              <a:rPr lang="en-US" b="0" i="1" dirty="0">
                                <a:latin typeface="Cambria Math" panose="02040503050406030204" pitchFamily="18" charset="0"/>
                              </a:rPr>
                              <m:t>2</m:t>
                            </m:r>
                          </m:sup>
                        </m:sSubSup>
                        <m:r>
                          <a:rPr lang="en-US" b="0" i="1"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US" b="0" i="1" dirty="0">
                                <a:latin typeface="Cambria Math" panose="02040503050406030204" pitchFamily="18" charset="0"/>
                              </a:rPr>
                              <m:t>𝑥</m:t>
                            </m:r>
                          </m:e>
                          <m:sub>
                            <m:r>
                              <a:rPr lang="en-US" b="0" i="1" dirty="0" smtClean="0">
                                <a:latin typeface="Cambria Math" panose="02040503050406030204" pitchFamily="18" charset="0"/>
                              </a:rPr>
                              <m:t>𝑛</m:t>
                            </m:r>
                          </m:sub>
                          <m:sup>
                            <m:r>
                              <a:rPr lang="en-US" b="0" i="1" dirty="0">
                                <a:latin typeface="Cambria Math" panose="02040503050406030204" pitchFamily="18" charset="0"/>
                              </a:rPr>
                              <m:t>2</m:t>
                            </m:r>
                          </m:sup>
                        </m:sSubSup>
                      </m:e>
                    </m:rad>
                    <m:r>
                      <a:rPr lang="en-US" b="1" i="1" dirty="0" smtClean="0">
                        <a:latin typeface="Cambria Math" panose="02040503050406030204" pitchFamily="18" charset="0"/>
                      </a:rPr>
                      <m:t>=</m:t>
                    </m:r>
                    <m:rad>
                      <m:radPr>
                        <m:degHide m:val="on"/>
                        <m:ctrlPr>
                          <a:rPr lang="en-US" b="1" i="1" dirty="0">
                            <a:latin typeface="Cambria Math" panose="02040503050406030204" pitchFamily="18" charset="0"/>
                          </a:rPr>
                        </m:ctrlPr>
                      </m:radPr>
                      <m:deg/>
                      <m:e>
                        <m:sSup>
                          <m:sSupPr>
                            <m:ctrlPr>
                              <a:rPr lang="en-US" i="1">
                                <a:latin typeface="Cambria Math" panose="02040503050406030204" pitchFamily="18" charset="0"/>
                              </a:rPr>
                            </m:ctrlPr>
                          </m:sSupPr>
                          <m:e>
                            <m:r>
                              <a:rPr lang="en-US" b="1" i="1" smtClean="0">
                                <a:latin typeface="Cambria Math" panose="02040503050406030204" pitchFamily="18" charset="0"/>
                              </a:rPr>
                              <m:t>𝒙</m:t>
                            </m:r>
                          </m:e>
                          <m:sup>
                            <m:r>
                              <m:rPr>
                                <m:sty m:val="p"/>
                              </m:rPr>
                              <a:rPr lang="en-US">
                                <a:latin typeface="Cambria Math" panose="02040503050406030204" pitchFamily="18" charset="0"/>
                              </a:rPr>
                              <m:t>T</m:t>
                            </m:r>
                          </m:sup>
                        </m:sSup>
                        <m:r>
                          <a:rPr lang="en-US" b="1" i="1" smtClean="0">
                            <a:latin typeface="Cambria Math" panose="02040503050406030204" pitchFamily="18" charset="0"/>
                          </a:rPr>
                          <m:t>𝒙</m:t>
                        </m:r>
                      </m:e>
                    </m:rad>
                  </m:oMath>
                </a14:m>
                <a:endParaRPr lang="en-US" dirty="0"/>
              </a:p>
              <a:p>
                <a:endParaRPr lang="en-US" dirty="0"/>
              </a:p>
              <a:p>
                <a:endParaRPr lang="en-US" dirty="0"/>
              </a:p>
              <a:p>
                <a:endParaRPr lang="en-US" dirty="0"/>
              </a:p>
              <a:p>
                <a:endParaRPr lang="en-US" dirty="0"/>
              </a:p>
              <a:p>
                <a:endParaRPr lang="en-US" dirty="0"/>
              </a:p>
              <a:p>
                <a:r>
                  <a:rPr lang="en-US" b="1" dirty="0"/>
                  <a:t>Unit vector:</a:t>
                </a:r>
                <a:r>
                  <a:rPr lang="en-US" dirty="0"/>
                  <a:t> A unit vector </a:t>
                </a:r>
                <a14:m>
                  <m:oMath xmlns:m="http://schemas.openxmlformats.org/officeDocument/2006/math">
                    <m:r>
                      <a:rPr lang="en-US" b="1" i="1" dirty="0">
                        <a:latin typeface="Cambria Math" panose="02040503050406030204" pitchFamily="18" charset="0"/>
                      </a:rPr>
                      <m:t>𝒙</m:t>
                    </m:r>
                  </m:oMath>
                </a14:m>
                <a:r>
                  <a:rPr lang="en-US" dirty="0"/>
                  <a:t> is a vector with </a:t>
                </a:r>
                <a14:m>
                  <m:oMath xmlns:m="http://schemas.openxmlformats.org/officeDocument/2006/math">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𝒙</m:t>
                        </m:r>
                      </m:e>
                    </m:d>
                    <m:r>
                      <a:rPr lang="en-US" b="1" i="1" dirty="0">
                        <a:latin typeface="Cambria Math" panose="02040503050406030204" pitchFamily="18" charset="0"/>
                      </a:rPr>
                      <m:t>=</m:t>
                    </m:r>
                  </m:oMath>
                </a14:m>
                <a:r>
                  <a:rPr lang="en-US" dirty="0"/>
                  <a:t>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45</a:t>
            </a:fld>
            <a:endParaRPr lang="en-US" sz="2000" dirty="0"/>
          </a:p>
        </p:txBody>
      </p:sp>
      <p:pic>
        <p:nvPicPr>
          <p:cNvPr id="5" name="Picture 4"/>
          <p:cNvPicPr>
            <a:picLocks noChangeAspect="1"/>
          </p:cNvPicPr>
          <p:nvPr/>
        </p:nvPicPr>
        <p:blipFill>
          <a:blip r:embed="rId3"/>
          <a:stretch>
            <a:fillRect/>
          </a:stretch>
        </p:blipFill>
        <p:spPr>
          <a:xfrm>
            <a:off x="1552925" y="2461361"/>
            <a:ext cx="4993938" cy="1273242"/>
          </a:xfrm>
          <a:prstGeom prst="rect">
            <a:avLst/>
          </a:prstGeom>
        </p:spPr>
      </p:pic>
    </p:spTree>
    <p:extLst>
      <p:ext uri="{BB962C8B-B14F-4D97-AF65-F5344CB8AC3E}">
        <p14:creationId xmlns:p14="http://schemas.microsoft.com/office/powerpoint/2010/main" val="2843268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Norm and Distance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b="1" dirty="0"/>
                  <a:t>Properties of norm</a:t>
                </a:r>
              </a:p>
              <a:p>
                <a:r>
                  <a:rPr lang="en-US" b="1" dirty="0"/>
                  <a:t> </a:t>
                </a:r>
                <a:r>
                  <a:rPr lang="en-US" dirty="0"/>
                  <a:t>Nonnegative homogeneity: </a:t>
                </a:r>
                <a14:m>
                  <m:oMath xmlns:m="http://schemas.openxmlformats.org/officeDocument/2006/math">
                    <m:d>
                      <m:dPr>
                        <m:begChr m:val="‖"/>
                        <m:endChr m:val="‖"/>
                        <m:ctrlPr>
                          <a:rPr lang="en-US" b="1" i="1" dirty="0">
                            <a:latin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𝛽</m:t>
                        </m:r>
                        <m:r>
                          <a:rPr lang="en-US" b="1" i="1" dirty="0">
                            <a:latin typeface="Cambria Math" panose="02040503050406030204" pitchFamily="18" charset="0"/>
                          </a:rPr>
                          <m:t>𝒙</m:t>
                        </m:r>
                      </m:e>
                    </m:d>
                    <m:r>
                      <a:rPr lang="en-US" b="1" i="1" dirty="0">
                        <a:latin typeface="Cambria Math" panose="02040503050406030204" pitchFamily="18" charset="0"/>
                      </a:rPr>
                      <m:t>=</m:t>
                    </m:r>
                    <m:d>
                      <m:dPr>
                        <m:begChr m:val="|"/>
                        <m:endChr m:val="|"/>
                        <m:ctrlPr>
                          <a:rPr lang="en-US" b="1" i="1" dirty="0" smtClean="0">
                            <a:latin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𝛽</m:t>
                        </m:r>
                      </m:e>
                    </m:d>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𝒙</m:t>
                        </m:r>
                      </m:e>
                    </m:d>
                  </m:oMath>
                </a14:m>
                <a:endParaRPr lang="en-US" dirty="0"/>
              </a:p>
              <a:p>
                <a:r>
                  <a:rPr lang="en-US" dirty="0"/>
                  <a:t> Triangle inequality: </a:t>
                </a:r>
                <a14:m>
                  <m:oMath xmlns:m="http://schemas.openxmlformats.org/officeDocument/2006/math">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𝒚</m:t>
                        </m:r>
                      </m:e>
                    </m:d>
                    <m:r>
                      <a:rPr lang="en-US" b="1" i="1" dirty="0" smtClean="0">
                        <a:latin typeface="Cambria Math" panose="02040503050406030204" pitchFamily="18" charset="0"/>
                        <a:ea typeface="Cambria Math" panose="02040503050406030204" pitchFamily="18" charset="0"/>
                      </a:rPr>
                      <m:t>≤</m:t>
                    </m:r>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𝒙</m:t>
                        </m:r>
                      </m:e>
                    </m:d>
                    <m:r>
                      <a:rPr lang="en-US" b="1" i="1" dirty="0" smtClean="0">
                        <a:latin typeface="Cambria Math" panose="02040503050406030204" pitchFamily="18" charset="0"/>
                      </a:rPr>
                      <m:t>+</m:t>
                    </m:r>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𝒚</m:t>
                        </m:r>
                      </m:e>
                    </m:d>
                  </m:oMath>
                </a14:m>
                <a:endParaRPr lang="en-US" b="1" dirty="0"/>
              </a:p>
              <a:p>
                <a:pPr marL="0" indent="0">
                  <a:buNone/>
                </a:pPr>
                <a:r>
                  <a:rPr lang="en-US" dirty="0"/>
                  <a:t>    </a:t>
                </a:r>
                <a:r>
                  <a:rPr lang="en-US" dirty="0">
                    <a:solidFill>
                      <a:srgbClr val="C00000"/>
                    </a:solidFill>
                  </a:rPr>
                  <a:t>(Can You prove it ???)</a:t>
                </a:r>
              </a:p>
              <a:p>
                <a:r>
                  <a:rPr lang="en-US" dirty="0" err="1"/>
                  <a:t>Nonnegativity</a:t>
                </a:r>
                <a:r>
                  <a:rPr lang="en-US" dirty="0"/>
                  <a:t>. </a:t>
                </a:r>
                <a14:m>
                  <m:oMath xmlns:m="http://schemas.openxmlformats.org/officeDocument/2006/math">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𝒙</m:t>
                        </m:r>
                      </m:e>
                    </m:d>
                    <m:r>
                      <a:rPr lang="en-US" b="1"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a14:m>
                <a:r>
                  <a:rPr lang="en-US" dirty="0"/>
                  <a:t>.</a:t>
                </a:r>
              </a:p>
              <a:p>
                <a:r>
                  <a:rPr lang="en-US" dirty="0"/>
                  <a:t>Definiteness. </a:t>
                </a:r>
                <a14:m>
                  <m:oMath xmlns:m="http://schemas.openxmlformats.org/officeDocument/2006/math">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𝒙</m:t>
                        </m:r>
                      </m:e>
                    </m:d>
                  </m:oMath>
                </a14:m>
                <a:r>
                  <a:rPr lang="en-US" dirty="0"/>
                  <a:t> = 0 if and only if </a:t>
                </a:r>
                <a14:m>
                  <m:oMath xmlns:m="http://schemas.openxmlformats.org/officeDocument/2006/math">
                    <m:r>
                      <a:rPr lang="en-US" b="1" i="1" dirty="0" smtClean="0">
                        <a:latin typeface="Cambria Math" panose="02040503050406030204" pitchFamily="18" charset="0"/>
                      </a:rPr>
                      <m:t>𝒙</m:t>
                    </m:r>
                  </m:oMath>
                </a14:m>
                <a:r>
                  <a:rPr lang="en-US" dirty="0"/>
                  <a:t> = 0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46</a:t>
            </a:fld>
            <a:endParaRPr lang="en-US" sz="2000" dirty="0"/>
          </a:p>
        </p:txBody>
      </p:sp>
    </p:spTree>
    <p:extLst>
      <p:ext uri="{BB962C8B-B14F-4D97-AF65-F5344CB8AC3E}">
        <p14:creationId xmlns:p14="http://schemas.microsoft.com/office/powerpoint/2010/main" val="2014599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Norm and Distance (distance)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We can use the norm to define the Euclidean distance between two vectors </a:t>
                </a:r>
                <a14:m>
                  <m:oMath xmlns:m="http://schemas.openxmlformats.org/officeDocument/2006/math">
                    <m:r>
                      <a:rPr lang="en-US" b="1" i="1" dirty="0" smtClean="0">
                        <a:latin typeface="Cambria Math" panose="02040503050406030204" pitchFamily="18" charset="0"/>
                      </a:rPr>
                      <m:t>𝒂</m:t>
                    </m:r>
                  </m:oMath>
                </a14:m>
                <a:r>
                  <a:rPr lang="en-US" dirty="0"/>
                  <a:t> and </a:t>
                </a:r>
                <a14:m>
                  <m:oMath xmlns:m="http://schemas.openxmlformats.org/officeDocument/2006/math">
                    <m:r>
                      <a:rPr lang="en-US" b="1" i="1" dirty="0" smtClean="0">
                        <a:latin typeface="Cambria Math" panose="02040503050406030204" pitchFamily="18" charset="0"/>
                      </a:rPr>
                      <m:t>𝒃</m:t>
                    </m:r>
                  </m:oMath>
                </a14:m>
                <a:r>
                  <a:rPr lang="en-US" dirty="0"/>
                  <a:t> as the norm of their difference:</a:t>
                </a:r>
              </a:p>
              <a:p>
                <a:pPr marL="0" indent="0">
                  <a:buNone/>
                </a:pPr>
                <a:r>
                  <a:rPr lang="en-US" sz="2000" dirty="0"/>
                  <a:t> </a:t>
                </a:r>
                <a14:m>
                  <m:oMath xmlns:m="http://schemas.openxmlformats.org/officeDocument/2006/math">
                    <m:r>
                      <m:rPr>
                        <m:sty m:val="p"/>
                      </m:rPr>
                      <a:rPr lang="en-US" sz="2000" b="0" i="0" dirty="0" smtClean="0">
                        <a:latin typeface="Cambria Math" panose="02040503050406030204" pitchFamily="18" charset="0"/>
                      </a:rPr>
                      <m:t>dist</m:t>
                    </m:r>
                    <m:d>
                      <m:dPr>
                        <m:ctrlPr>
                          <a:rPr lang="en-US" sz="2000" b="1" i="1" dirty="0" smtClean="0">
                            <a:latin typeface="Cambria Math" panose="02040503050406030204" pitchFamily="18" charset="0"/>
                          </a:rPr>
                        </m:ctrlPr>
                      </m:dPr>
                      <m:e>
                        <m:r>
                          <a:rPr lang="en-US" sz="2000" b="1" i="1" dirty="0">
                            <a:latin typeface="Cambria Math" panose="02040503050406030204" pitchFamily="18" charset="0"/>
                          </a:rPr>
                          <m:t>𝒂</m:t>
                        </m:r>
                        <m:r>
                          <a:rPr lang="en-US" sz="2000" b="1" i="1" dirty="0" smtClean="0">
                            <a:latin typeface="Cambria Math" panose="02040503050406030204" pitchFamily="18" charset="0"/>
                          </a:rPr>
                          <m:t>,</m:t>
                        </m:r>
                        <m:r>
                          <a:rPr lang="en-US" sz="2000" b="1" i="1" dirty="0" smtClean="0">
                            <a:latin typeface="Cambria Math" panose="02040503050406030204" pitchFamily="18" charset="0"/>
                          </a:rPr>
                          <m:t>𝒃</m:t>
                        </m:r>
                      </m:e>
                    </m:d>
                    <m:r>
                      <a:rPr lang="en-US" sz="2000" b="1" i="1" dirty="0" smtClean="0">
                        <a:latin typeface="Cambria Math" panose="02040503050406030204" pitchFamily="18" charset="0"/>
                      </a:rPr>
                      <m:t>=</m:t>
                    </m:r>
                    <m:d>
                      <m:dPr>
                        <m:begChr m:val="‖"/>
                        <m:endChr m:val="‖"/>
                        <m:ctrlPr>
                          <a:rPr lang="en-US" sz="2000" b="1" i="1" dirty="0">
                            <a:latin typeface="Cambria Math" panose="02040503050406030204" pitchFamily="18" charset="0"/>
                          </a:rPr>
                        </m:ctrlPr>
                      </m:dPr>
                      <m:e>
                        <m:r>
                          <a:rPr lang="en-US" sz="2000" b="1" i="1" dirty="0" smtClean="0">
                            <a:latin typeface="Cambria Math" panose="02040503050406030204" pitchFamily="18" charset="0"/>
                          </a:rPr>
                          <m:t>𝒂</m:t>
                        </m:r>
                        <m:r>
                          <a:rPr lang="en-US" sz="2000" b="1" i="1" dirty="0" smtClean="0">
                            <a:latin typeface="Cambria Math" panose="02040503050406030204" pitchFamily="18" charset="0"/>
                          </a:rPr>
                          <m:t>−</m:t>
                        </m:r>
                        <m:r>
                          <a:rPr lang="en-US" sz="2000" b="1" i="1" dirty="0" smtClean="0">
                            <a:latin typeface="Cambria Math" panose="02040503050406030204" pitchFamily="18" charset="0"/>
                          </a:rPr>
                          <m:t>𝒃</m:t>
                        </m:r>
                      </m:e>
                    </m:d>
                  </m:oMath>
                </a14:m>
                <a:endParaRPr lang="en-US" sz="2000" dirty="0"/>
              </a:p>
              <a:p>
                <a:pPr marL="0" indent="0">
                  <a:buNone/>
                </a:pPr>
                <a:endParaRPr lang="en-US" sz="2000" dirty="0"/>
              </a:p>
              <a:p>
                <a:pPr marL="0" indent="0">
                  <a:buNone/>
                </a:pPr>
                <a:r>
                  <a:rPr lang="en-US" sz="2000" dirty="0"/>
                  <a:t>dist</a:t>
                </a:r>
                <a14:m>
                  <m:oMath xmlns:m="http://schemas.openxmlformats.org/officeDocument/2006/math">
                    <m:d>
                      <m:dPr>
                        <m:ctrlPr>
                          <a:rPr lang="en-US" sz="2000" b="1" i="1" dirty="0">
                            <a:latin typeface="Cambria Math" panose="02040503050406030204" pitchFamily="18" charset="0"/>
                          </a:rPr>
                        </m:ctrlPr>
                      </m:dPr>
                      <m:e>
                        <m:r>
                          <a:rPr lang="en-US" sz="2000" b="1" i="1" dirty="0">
                            <a:latin typeface="Cambria Math" panose="02040503050406030204" pitchFamily="18" charset="0"/>
                          </a:rPr>
                          <m:t>𝒂</m:t>
                        </m:r>
                        <m:r>
                          <a:rPr lang="en-US" sz="2000" b="1" i="1" dirty="0">
                            <a:latin typeface="Cambria Math" panose="02040503050406030204" pitchFamily="18" charset="0"/>
                          </a:rPr>
                          <m:t>,</m:t>
                        </m:r>
                        <m:r>
                          <a:rPr lang="en-US" sz="2000" b="1" i="1" dirty="0">
                            <a:latin typeface="Cambria Math" panose="02040503050406030204" pitchFamily="18" charset="0"/>
                          </a:rPr>
                          <m:t>𝒃</m:t>
                        </m:r>
                      </m:e>
                    </m:d>
                    <m:r>
                      <a:rPr lang="en-US" sz="2000" b="1" i="1" dirty="0">
                        <a:latin typeface="Cambria Math" panose="02040503050406030204" pitchFamily="18" charset="0"/>
                      </a:rPr>
                      <m:t>=</m:t>
                    </m:r>
                  </m:oMath>
                </a14:m>
                <a:r>
                  <a:rPr lang="en-US" sz="2000" dirty="0"/>
                  <a:t> dist</a:t>
                </a:r>
                <a14:m>
                  <m:oMath xmlns:m="http://schemas.openxmlformats.org/officeDocument/2006/math">
                    <m:d>
                      <m:dPr>
                        <m:ctrlPr>
                          <a:rPr lang="en-US" sz="2000" b="1" i="1" dirty="0">
                            <a:latin typeface="Cambria Math" panose="02040503050406030204" pitchFamily="18" charset="0"/>
                          </a:rPr>
                        </m:ctrlPr>
                      </m:dPr>
                      <m:e>
                        <m:r>
                          <a:rPr lang="en-US" sz="2000" b="1" i="1" dirty="0" smtClean="0">
                            <a:latin typeface="Cambria Math" panose="02040503050406030204" pitchFamily="18" charset="0"/>
                          </a:rPr>
                          <m:t>𝒃</m:t>
                        </m:r>
                        <m:r>
                          <a:rPr lang="en-US" sz="2000" b="1" i="1" dirty="0">
                            <a:latin typeface="Cambria Math" panose="02040503050406030204" pitchFamily="18" charset="0"/>
                          </a:rPr>
                          <m:t>,</m:t>
                        </m:r>
                        <m:r>
                          <a:rPr lang="en-US" sz="2000" b="1" i="1" dirty="0" smtClean="0">
                            <a:latin typeface="Cambria Math" panose="02040503050406030204" pitchFamily="18" charset="0"/>
                          </a:rPr>
                          <m:t>𝒂</m:t>
                        </m:r>
                      </m:e>
                    </m:d>
                  </m:oMath>
                </a14:m>
                <a:endParaRPr lang="en-US" sz="2000" b="1" dirty="0"/>
              </a:p>
              <a:p>
                <a:pPr marL="0" indent="0">
                  <a:buNone/>
                </a:pPr>
                <a:endParaRPr lang="en-US" sz="2000" b="1" i="1" dirty="0">
                  <a:latin typeface="Cambria Math" panose="02040503050406030204" pitchFamily="18" charset="0"/>
                </a:endParaRPr>
              </a:p>
              <a:p>
                <a:pPr marL="0" indent="0">
                  <a:buNone/>
                </a:pPr>
                <a:endParaRPr lang="en-US" sz="2000" b="1" i="1" dirty="0">
                  <a:latin typeface="Cambria Math" panose="02040503050406030204" pitchFamily="18" charset="0"/>
                </a:endParaRPr>
              </a:p>
              <a:p>
                <a:pPr marL="0" indent="0">
                  <a:buNone/>
                </a:pPr>
                <a14:m>
                  <m:oMath xmlns:m="http://schemas.openxmlformats.org/officeDocument/2006/math">
                    <m:r>
                      <a:rPr lang="en-US" sz="2000" b="1" i="1" dirty="0" smtClean="0">
                        <a:latin typeface="Cambria Math" panose="02040503050406030204" pitchFamily="18" charset="0"/>
                      </a:rPr>
                      <m:t>𝒖</m:t>
                    </m:r>
                    <m:r>
                      <a:rPr lang="en-US" sz="2000" b="1" i="0" dirty="0" smtClean="0">
                        <a:latin typeface="Cambria Math" panose="02040503050406030204" pitchFamily="18" charset="0"/>
                      </a:rPr>
                      <m:t>=</m:t>
                    </m:r>
                    <m:d>
                      <m:dPr>
                        <m:begChr m:val="["/>
                        <m:endChr m:val="]"/>
                        <m:ctrlPr>
                          <a:rPr lang="en-US" sz="2000" b="1" i="1" dirty="0" smtClean="0">
                            <a:latin typeface="Cambria Math" panose="02040503050406030204" pitchFamily="18" charset="0"/>
                          </a:rPr>
                        </m:ctrlPr>
                      </m:dPr>
                      <m:e>
                        <m:m>
                          <m:mPr>
                            <m:mcs>
                              <m:mc>
                                <m:mcPr>
                                  <m:count m:val="1"/>
                                  <m:mcJc m:val="center"/>
                                </m:mcPr>
                              </m:mc>
                            </m:mcs>
                            <m:ctrlPr>
                              <a:rPr lang="en-US" sz="2000" i="1" dirty="0" smtClean="0">
                                <a:latin typeface="Cambria Math" panose="02040503050406030204" pitchFamily="18" charset="0"/>
                              </a:rPr>
                            </m:ctrlPr>
                          </m:mPr>
                          <m:mr>
                            <m:e>
                              <m:r>
                                <m:rPr>
                                  <m:brk m:alnAt="7"/>
                                </m:rPr>
                                <a:rPr lang="en-US" sz="2000" b="0" i="1" dirty="0" smtClean="0">
                                  <a:latin typeface="Cambria Math" panose="02040503050406030204" pitchFamily="18" charset="0"/>
                                </a:rPr>
                                <m:t>1</m:t>
                              </m:r>
                              <m:r>
                                <a:rPr lang="en-US" sz="2000" b="0" i="1" dirty="0" smtClean="0">
                                  <a:latin typeface="Cambria Math" panose="02040503050406030204" pitchFamily="18" charset="0"/>
                                </a:rPr>
                                <m:t>.8</m:t>
                              </m:r>
                            </m:e>
                          </m:mr>
                          <m:mr>
                            <m:e>
                              <m:r>
                                <a:rPr lang="en-US" sz="2000" b="0" i="1" dirty="0" smtClean="0">
                                  <a:latin typeface="Cambria Math" panose="02040503050406030204" pitchFamily="18" charset="0"/>
                                </a:rPr>
                                <m:t>2.0</m:t>
                              </m:r>
                            </m:e>
                          </m:mr>
                          <m:mr>
                            <m:e>
                              <m:r>
                                <a:rPr lang="en-US" sz="2000" b="0" i="1" dirty="0" smtClean="0">
                                  <a:latin typeface="Cambria Math" panose="02040503050406030204" pitchFamily="18" charset="0"/>
                                </a:rPr>
                                <m:t>−3.7</m:t>
                              </m:r>
                            </m:e>
                          </m:mr>
                          <m:mr>
                            <m:e>
                              <m:r>
                                <a:rPr lang="en-US" sz="2000" b="0" i="1" dirty="0" smtClean="0">
                                  <a:latin typeface="Cambria Math" panose="02040503050406030204" pitchFamily="18" charset="0"/>
                                </a:rPr>
                                <m:t>4.7</m:t>
                              </m:r>
                            </m:e>
                          </m:mr>
                        </m:m>
                      </m:e>
                    </m:d>
                    <m:r>
                      <a:rPr lang="en-US" sz="2000" b="1" i="1" dirty="0" smtClean="0">
                        <a:latin typeface="Cambria Math" panose="02040503050406030204" pitchFamily="18" charset="0"/>
                      </a:rPr>
                      <m:t>,</m:t>
                    </m:r>
                    <m:r>
                      <a:rPr lang="en-US" sz="2000" b="1" i="1" dirty="0" smtClean="0">
                        <a:latin typeface="Cambria Math" panose="02040503050406030204" pitchFamily="18" charset="0"/>
                      </a:rPr>
                      <m:t>𝒗</m:t>
                    </m:r>
                    <m:r>
                      <a:rPr lang="en-US" sz="2000" b="1" dirty="0">
                        <a:latin typeface="Cambria Math" panose="02040503050406030204" pitchFamily="18" charset="0"/>
                      </a:rPr>
                      <m:t>=</m:t>
                    </m:r>
                    <m:d>
                      <m:dPr>
                        <m:begChr m:val="["/>
                        <m:endChr m:val="]"/>
                        <m:ctrlPr>
                          <a:rPr lang="en-US" sz="2000" b="1" i="1" dirty="0">
                            <a:latin typeface="Cambria Math" panose="02040503050406030204" pitchFamily="18" charset="0"/>
                          </a:rPr>
                        </m:ctrlPr>
                      </m:dPr>
                      <m:e>
                        <m:m>
                          <m:mPr>
                            <m:mcs>
                              <m:mc>
                                <m:mcPr>
                                  <m:count m:val="1"/>
                                  <m:mcJc m:val="center"/>
                                </m:mcPr>
                              </m:mc>
                            </m:mcs>
                            <m:ctrlPr>
                              <a:rPr lang="en-US" sz="2000" i="1" dirty="0">
                                <a:latin typeface="Cambria Math" panose="02040503050406030204" pitchFamily="18" charset="0"/>
                              </a:rPr>
                            </m:ctrlPr>
                          </m:mPr>
                          <m:mr>
                            <m:e>
                              <m:r>
                                <m:rPr>
                                  <m:brk m:alnAt="7"/>
                                </m:rPr>
                                <a:rPr lang="en-US" sz="2000" b="0" i="1" dirty="0" smtClean="0">
                                  <a:latin typeface="Cambria Math" panose="02040503050406030204" pitchFamily="18" charset="0"/>
                                </a:rPr>
                                <m:t>0</m:t>
                              </m:r>
                              <m:r>
                                <a:rPr lang="en-US" sz="2000" b="0" i="1" dirty="0" smtClean="0">
                                  <a:latin typeface="Cambria Math" panose="02040503050406030204" pitchFamily="18" charset="0"/>
                                </a:rPr>
                                <m:t>.6</m:t>
                              </m:r>
                            </m:e>
                          </m:mr>
                          <m:mr>
                            <m:e>
                              <m:r>
                                <a:rPr lang="en-US" sz="2000" i="1" dirty="0">
                                  <a:latin typeface="Cambria Math" panose="02040503050406030204" pitchFamily="18" charset="0"/>
                                </a:rPr>
                                <m:t>2</m:t>
                              </m:r>
                              <m:r>
                                <a:rPr lang="en-US" sz="2000" b="0" i="1" dirty="0" smtClean="0">
                                  <a:latin typeface="Cambria Math" panose="02040503050406030204" pitchFamily="18" charset="0"/>
                                </a:rPr>
                                <m:t>.1</m:t>
                              </m:r>
                            </m:e>
                          </m:mr>
                          <m:mr>
                            <m:e>
                              <m:r>
                                <a:rPr lang="en-US" sz="2000" b="0" i="1" dirty="0" smtClean="0">
                                  <a:latin typeface="Cambria Math" panose="02040503050406030204" pitchFamily="18" charset="0"/>
                                </a:rPr>
                                <m:t>1.9</m:t>
                              </m:r>
                            </m:e>
                          </m:mr>
                          <m:mr>
                            <m:e>
                              <m:r>
                                <a:rPr lang="en-US" sz="2000" b="0" i="1" dirty="0" smtClean="0">
                                  <a:latin typeface="Cambria Math" panose="02040503050406030204" pitchFamily="18" charset="0"/>
                                </a:rPr>
                                <m:t>−1.4</m:t>
                              </m:r>
                            </m:e>
                          </m:mr>
                        </m:m>
                      </m:e>
                    </m:d>
                  </m:oMath>
                </a14:m>
                <a:r>
                  <a:rPr lang="en-US" sz="2000" b="1" i="1" dirty="0">
                    <a:latin typeface="Cambria Math" panose="02040503050406030204" pitchFamily="18" charset="0"/>
                  </a:rPr>
                  <a:t>, w</a:t>
                </a:r>
                <a14:m>
                  <m:oMath xmlns:m="http://schemas.openxmlformats.org/officeDocument/2006/math">
                    <m:r>
                      <a:rPr lang="en-US" sz="2000" b="1" dirty="0">
                        <a:latin typeface="Cambria Math" panose="02040503050406030204" pitchFamily="18" charset="0"/>
                      </a:rPr>
                      <m:t>=</m:t>
                    </m:r>
                    <m:d>
                      <m:dPr>
                        <m:begChr m:val="["/>
                        <m:endChr m:val="]"/>
                        <m:ctrlPr>
                          <a:rPr lang="en-US" sz="2000" b="1" i="1" dirty="0">
                            <a:latin typeface="Cambria Math" panose="02040503050406030204" pitchFamily="18" charset="0"/>
                          </a:rPr>
                        </m:ctrlPr>
                      </m:dPr>
                      <m:e>
                        <m:m>
                          <m:mPr>
                            <m:mcs>
                              <m:mc>
                                <m:mcPr>
                                  <m:count m:val="1"/>
                                  <m:mcJc m:val="center"/>
                                </m:mcPr>
                              </m:mc>
                            </m:mcs>
                            <m:ctrlPr>
                              <a:rPr lang="en-US" sz="2000" i="1" dirty="0">
                                <a:latin typeface="Cambria Math" panose="02040503050406030204" pitchFamily="18" charset="0"/>
                              </a:rPr>
                            </m:ctrlPr>
                          </m:mPr>
                          <m:mr>
                            <m:e>
                              <m:r>
                                <m:rPr>
                                  <m:brk m:alnAt="7"/>
                                </m:rPr>
                                <a:rPr lang="en-US" sz="2000" b="0" i="1" dirty="0" smtClean="0">
                                  <a:latin typeface="Cambria Math" panose="02040503050406030204" pitchFamily="18" charset="0"/>
                                </a:rPr>
                                <m:t>2</m:t>
                              </m:r>
                              <m:r>
                                <a:rPr lang="en-US" sz="2000" b="0" i="1" dirty="0" smtClean="0">
                                  <a:latin typeface="Cambria Math" panose="02040503050406030204" pitchFamily="18" charset="0"/>
                                </a:rPr>
                                <m:t>.0</m:t>
                              </m:r>
                            </m:e>
                          </m:mr>
                          <m:mr>
                            <m:e>
                              <m:r>
                                <a:rPr lang="en-US" sz="2000" b="0" i="1" dirty="0" smtClean="0">
                                  <a:latin typeface="Cambria Math" panose="02040503050406030204" pitchFamily="18" charset="0"/>
                                </a:rPr>
                                <m:t>1.9</m:t>
                              </m:r>
                            </m:e>
                          </m:mr>
                          <m:mr>
                            <m:e>
                              <m:r>
                                <a:rPr lang="en-US" sz="2000" b="0" i="1" dirty="0" smtClean="0">
                                  <a:latin typeface="Cambria Math" panose="02040503050406030204" pitchFamily="18" charset="0"/>
                                </a:rPr>
                                <m:t>−4.0</m:t>
                              </m:r>
                            </m:e>
                          </m:mr>
                          <m:mr>
                            <m:e>
                              <m:r>
                                <a:rPr lang="en-US" sz="2000" b="0" i="1" dirty="0" smtClean="0">
                                  <a:latin typeface="Cambria Math" panose="02040503050406030204" pitchFamily="18" charset="0"/>
                                </a:rPr>
                                <m:t>4.6</m:t>
                              </m:r>
                            </m:e>
                          </m:mr>
                        </m:m>
                      </m:e>
                    </m:d>
                  </m:oMath>
                </a14:m>
                <a:endParaRPr lang="en-US" sz="2000" b="1" i="1" dirty="0">
                  <a:latin typeface="Cambria Math" panose="02040503050406030204" pitchFamily="18" charset="0"/>
                </a:endParaRPr>
              </a:p>
              <a:p>
                <a:pPr marL="0" indent="0">
                  <a:buNone/>
                </a:pPr>
                <a:endParaRPr lang="en-US" sz="2000" dirty="0"/>
              </a:p>
              <a:p>
                <a:pPr marL="0" indent="0">
                  <a:buNone/>
                </a:pPr>
                <a14:m>
                  <m:oMath xmlns:m="http://schemas.openxmlformats.org/officeDocument/2006/math">
                    <m:d>
                      <m:dPr>
                        <m:begChr m:val="‖"/>
                        <m:endChr m:val="‖"/>
                        <m:ctrlPr>
                          <a:rPr lang="en-US" sz="2000" b="1" i="1" dirty="0">
                            <a:latin typeface="Cambria Math" panose="02040503050406030204" pitchFamily="18" charset="0"/>
                          </a:rPr>
                        </m:ctrlPr>
                      </m:dPr>
                      <m:e>
                        <m:r>
                          <a:rPr lang="en-US" sz="2000" b="1" i="1" dirty="0" smtClean="0">
                            <a:latin typeface="Cambria Math" panose="02040503050406030204" pitchFamily="18" charset="0"/>
                          </a:rPr>
                          <m:t>𝒖</m:t>
                        </m:r>
                        <m:r>
                          <a:rPr lang="en-US" sz="2000" b="1" i="1" dirty="0">
                            <a:latin typeface="Cambria Math" panose="02040503050406030204" pitchFamily="18" charset="0"/>
                          </a:rPr>
                          <m:t>−</m:t>
                        </m:r>
                        <m:r>
                          <a:rPr lang="en-US" sz="2000" b="1" i="1" dirty="0" smtClean="0">
                            <a:latin typeface="Cambria Math" panose="02040503050406030204" pitchFamily="18" charset="0"/>
                          </a:rPr>
                          <m:t>𝒗</m:t>
                        </m:r>
                      </m:e>
                    </m:d>
                    <m:r>
                      <a:rPr lang="en-US" sz="2000" b="1" i="1" dirty="0" smtClean="0">
                        <a:latin typeface="Cambria Math" panose="02040503050406030204" pitchFamily="18" charset="0"/>
                      </a:rPr>
                      <m:t>=</m:t>
                    </m:r>
                    <m:r>
                      <a:rPr lang="en-US" sz="2000" b="1" i="1" dirty="0" smtClean="0">
                        <a:latin typeface="Cambria Math" panose="02040503050406030204" pitchFamily="18" charset="0"/>
                      </a:rPr>
                      <m:t>𝟖</m:t>
                    </m:r>
                    <m:r>
                      <a:rPr lang="en-US" sz="2000" b="1" i="1" dirty="0" smtClean="0">
                        <a:latin typeface="Cambria Math" panose="02040503050406030204" pitchFamily="18" charset="0"/>
                      </a:rPr>
                      <m:t>.</m:t>
                    </m:r>
                    <m:r>
                      <a:rPr lang="en-US" sz="2000" b="1" i="1" dirty="0" smtClean="0">
                        <a:latin typeface="Cambria Math" panose="02040503050406030204" pitchFamily="18" charset="0"/>
                      </a:rPr>
                      <m:t>𝟑𝟔𝟖</m:t>
                    </m:r>
                  </m:oMath>
                </a14:m>
                <a:r>
                  <a:rPr lang="en-US" sz="2000" dirty="0"/>
                  <a:t>, </a:t>
                </a:r>
                <a14:m>
                  <m:oMath xmlns:m="http://schemas.openxmlformats.org/officeDocument/2006/math">
                    <m:d>
                      <m:dPr>
                        <m:begChr m:val="‖"/>
                        <m:endChr m:val="‖"/>
                        <m:ctrlPr>
                          <a:rPr lang="en-US" sz="2000" b="1" i="1" dirty="0">
                            <a:latin typeface="Cambria Math" panose="02040503050406030204" pitchFamily="18" charset="0"/>
                          </a:rPr>
                        </m:ctrlPr>
                      </m:dPr>
                      <m:e>
                        <m:r>
                          <a:rPr lang="en-US" sz="2000" b="1" i="1" dirty="0" smtClean="0">
                            <a:latin typeface="Cambria Math" panose="02040503050406030204" pitchFamily="18" charset="0"/>
                          </a:rPr>
                          <m:t>𝒖</m:t>
                        </m:r>
                        <m:r>
                          <a:rPr lang="en-US" sz="2000" b="1" i="1" dirty="0">
                            <a:latin typeface="Cambria Math" panose="02040503050406030204" pitchFamily="18" charset="0"/>
                          </a:rPr>
                          <m:t>−</m:t>
                        </m:r>
                        <m:r>
                          <a:rPr lang="en-US" sz="2000" b="1" i="1" dirty="0" smtClean="0">
                            <a:latin typeface="Cambria Math" panose="02040503050406030204" pitchFamily="18" charset="0"/>
                          </a:rPr>
                          <m:t>𝒘</m:t>
                        </m:r>
                      </m:e>
                    </m:d>
                    <m:r>
                      <a:rPr lang="en-US" sz="2000" b="1" i="1" dirty="0" smtClean="0">
                        <a:latin typeface="Cambria Math" panose="02040503050406030204" pitchFamily="18" charset="0"/>
                      </a:rPr>
                      <m:t>=</m:t>
                    </m:r>
                    <m:r>
                      <a:rPr lang="en-US" sz="2000" b="1" i="1" dirty="0" smtClean="0">
                        <a:latin typeface="Cambria Math" panose="02040503050406030204" pitchFamily="18" charset="0"/>
                      </a:rPr>
                      <m:t>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𝟑𝟖𝟕</m:t>
                    </m:r>
                    <m:r>
                      <a:rPr lang="en-US" sz="2000" b="1" i="1" dirty="0" smtClean="0">
                        <a:latin typeface="Cambria Math" panose="02040503050406030204" pitchFamily="18" charset="0"/>
                      </a:rPr>
                      <m:t>, </m:t>
                    </m:r>
                    <m:d>
                      <m:dPr>
                        <m:begChr m:val="‖"/>
                        <m:endChr m:val="‖"/>
                        <m:ctrlPr>
                          <a:rPr lang="en-US" sz="2000" b="1" i="1" dirty="0">
                            <a:latin typeface="Cambria Math" panose="02040503050406030204" pitchFamily="18" charset="0"/>
                          </a:rPr>
                        </m:ctrlPr>
                      </m:dPr>
                      <m:e>
                        <m:r>
                          <a:rPr lang="en-US" sz="2000" b="1" i="1" dirty="0" smtClean="0">
                            <a:latin typeface="Cambria Math" panose="02040503050406030204" pitchFamily="18" charset="0"/>
                          </a:rPr>
                          <m:t>𝒗</m:t>
                        </m:r>
                        <m:r>
                          <a:rPr lang="en-US" sz="2000" b="1" i="1" dirty="0">
                            <a:latin typeface="Cambria Math" panose="02040503050406030204" pitchFamily="18" charset="0"/>
                          </a:rPr>
                          <m:t>−</m:t>
                        </m:r>
                        <m:r>
                          <a:rPr lang="en-US" sz="2000" b="1" i="1" dirty="0" smtClean="0">
                            <a:latin typeface="Cambria Math" panose="02040503050406030204" pitchFamily="18" charset="0"/>
                          </a:rPr>
                          <m:t>𝒘</m:t>
                        </m:r>
                      </m:e>
                    </m:d>
                  </m:oMath>
                </a14:m>
                <a:r>
                  <a:rPr lang="en-US" sz="2000" dirty="0"/>
                  <a:t>=8.533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47</a:t>
            </a:fld>
            <a:endParaRPr lang="en-US" sz="2000" dirty="0"/>
          </a:p>
        </p:txBody>
      </p:sp>
      <p:pic>
        <p:nvPicPr>
          <p:cNvPr id="5" name="Picture 4"/>
          <p:cNvPicPr>
            <a:picLocks noChangeAspect="1"/>
          </p:cNvPicPr>
          <p:nvPr/>
        </p:nvPicPr>
        <p:blipFill>
          <a:blip r:embed="rId3"/>
          <a:stretch>
            <a:fillRect/>
          </a:stretch>
        </p:blipFill>
        <p:spPr>
          <a:xfrm>
            <a:off x="5399737" y="2313147"/>
            <a:ext cx="2939085" cy="2282917"/>
          </a:xfrm>
          <a:prstGeom prst="rect">
            <a:avLst/>
          </a:prstGeom>
        </p:spPr>
      </p:pic>
    </p:spTree>
    <p:extLst>
      <p:ext uri="{BB962C8B-B14F-4D97-AF65-F5344CB8AC3E}">
        <p14:creationId xmlns:p14="http://schemas.microsoft.com/office/powerpoint/2010/main" val="2388333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Norm and Distance (distance)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Triangle inequality</a:t>
                </a:r>
              </a:p>
              <a:p>
                <a:pPr marL="0" indent="0">
                  <a:buNone/>
                </a:pPr>
                <a:r>
                  <a:rPr lang="en-US" sz="2000" dirty="0"/>
                  <a:t>Given three vectors: </a:t>
                </a:r>
                <a14:m>
                  <m:oMath xmlns:m="http://schemas.openxmlformats.org/officeDocument/2006/math">
                    <m:r>
                      <a:rPr lang="en-US" sz="2000" b="1" i="1" dirty="0">
                        <a:latin typeface="Cambria Math" panose="02040503050406030204" pitchFamily="18" charset="0"/>
                      </a:rPr>
                      <m:t>𝒂</m:t>
                    </m:r>
                    <m:r>
                      <a:rPr lang="en-US" sz="2000" b="0" i="0" dirty="0" smtClean="0">
                        <a:latin typeface="Cambria Math" panose="02040503050406030204" pitchFamily="18" charset="0"/>
                      </a:rPr>
                      <m:t>,</m:t>
                    </m:r>
                    <m:r>
                      <a:rPr lang="en-US" sz="2000" b="1" i="1" dirty="0">
                        <a:latin typeface="Cambria Math" panose="02040503050406030204" pitchFamily="18" charset="0"/>
                      </a:rPr>
                      <m:t>𝒃</m:t>
                    </m:r>
                  </m:oMath>
                </a14:m>
                <a:r>
                  <a:rPr lang="en-US" sz="2000" dirty="0"/>
                  <a:t>, and </a:t>
                </a:r>
                <a14:m>
                  <m:oMath xmlns:m="http://schemas.openxmlformats.org/officeDocument/2006/math">
                    <m:r>
                      <a:rPr lang="en-US" sz="2000" b="1" i="1" smtClean="0">
                        <a:latin typeface="Cambria Math" panose="02040503050406030204" pitchFamily="18" charset="0"/>
                      </a:rPr>
                      <m:t>𝒄</m:t>
                    </m:r>
                  </m:oMath>
                </a14:m>
                <a:endParaRPr lang="en-US" sz="2000" b="1" dirty="0"/>
              </a:p>
              <a:p>
                <a:pPr marL="0" indent="0">
                  <a:buNone/>
                </a:pPr>
                <a14:m>
                  <m:oMath xmlns:m="http://schemas.openxmlformats.org/officeDocument/2006/math">
                    <m:d>
                      <m:dPr>
                        <m:begChr m:val="‖"/>
                        <m:endChr m:val="‖"/>
                        <m:ctrlPr>
                          <a:rPr lang="en-US" sz="2000" b="1" i="1" dirty="0">
                            <a:latin typeface="Cambria Math" panose="02040503050406030204" pitchFamily="18" charset="0"/>
                          </a:rPr>
                        </m:ctrlPr>
                      </m:dPr>
                      <m:e>
                        <m:r>
                          <a:rPr lang="en-US" sz="2000" b="1" i="1" dirty="0">
                            <a:latin typeface="Cambria Math" panose="02040503050406030204" pitchFamily="18" charset="0"/>
                          </a:rPr>
                          <m:t>𝒂</m:t>
                        </m:r>
                        <m:r>
                          <a:rPr lang="en-US" sz="2000" b="1" i="1" dirty="0">
                            <a:latin typeface="Cambria Math" panose="02040503050406030204" pitchFamily="18" charset="0"/>
                          </a:rPr>
                          <m:t>−</m:t>
                        </m:r>
                        <m:r>
                          <a:rPr lang="en-US" sz="2000" b="1" i="1" dirty="0" smtClean="0">
                            <a:latin typeface="Cambria Math" panose="02040503050406030204" pitchFamily="18" charset="0"/>
                          </a:rPr>
                          <m:t>𝒄</m:t>
                        </m:r>
                      </m:e>
                    </m:d>
                    <m:r>
                      <a:rPr lang="en-US" sz="2000" b="1" i="1" dirty="0" smtClean="0">
                        <a:latin typeface="Cambria Math" panose="02040503050406030204" pitchFamily="18" charset="0"/>
                        <a:ea typeface="Cambria Math" panose="02040503050406030204" pitchFamily="18" charset="0"/>
                      </a:rPr>
                      <m:t>≤</m:t>
                    </m:r>
                    <m:d>
                      <m:dPr>
                        <m:begChr m:val="‖"/>
                        <m:endChr m:val="‖"/>
                        <m:ctrlPr>
                          <a:rPr lang="en-US" sz="2000" b="1" i="1" dirty="0">
                            <a:latin typeface="Cambria Math" panose="02040503050406030204" pitchFamily="18" charset="0"/>
                          </a:rPr>
                        </m:ctrlPr>
                      </m:dPr>
                      <m:e>
                        <m:r>
                          <a:rPr lang="en-US" sz="2000" b="1" i="1" dirty="0">
                            <a:latin typeface="Cambria Math" panose="02040503050406030204" pitchFamily="18" charset="0"/>
                          </a:rPr>
                          <m:t>𝒂</m:t>
                        </m:r>
                        <m:r>
                          <a:rPr lang="en-US" sz="2000" b="1" i="1" dirty="0">
                            <a:latin typeface="Cambria Math" panose="02040503050406030204" pitchFamily="18" charset="0"/>
                          </a:rPr>
                          <m:t>−</m:t>
                        </m:r>
                        <m:r>
                          <a:rPr lang="en-US" sz="2000" b="1" i="1" dirty="0">
                            <a:latin typeface="Cambria Math" panose="02040503050406030204" pitchFamily="18" charset="0"/>
                          </a:rPr>
                          <m:t>𝒃</m:t>
                        </m:r>
                      </m:e>
                    </m:d>
                    <m:r>
                      <a:rPr lang="en-US" sz="2000" b="1" i="0" dirty="0" smtClean="0">
                        <a:latin typeface="Cambria Math" panose="02040503050406030204" pitchFamily="18" charset="0"/>
                      </a:rPr>
                      <m:t>+</m:t>
                    </m:r>
                    <m:d>
                      <m:dPr>
                        <m:begChr m:val="‖"/>
                        <m:endChr m:val="‖"/>
                        <m:ctrlPr>
                          <a:rPr lang="en-US" sz="2000" b="1" i="1" dirty="0">
                            <a:latin typeface="Cambria Math" panose="02040503050406030204" pitchFamily="18" charset="0"/>
                          </a:rPr>
                        </m:ctrlPr>
                      </m:dPr>
                      <m:e>
                        <m:r>
                          <a:rPr lang="en-US" sz="2000" b="1" i="1" dirty="0" smtClean="0">
                            <a:latin typeface="Cambria Math" panose="02040503050406030204" pitchFamily="18" charset="0"/>
                          </a:rPr>
                          <m:t>𝒄</m:t>
                        </m:r>
                        <m:r>
                          <a:rPr lang="en-US" sz="2000" b="1" i="1" dirty="0">
                            <a:latin typeface="Cambria Math" panose="02040503050406030204" pitchFamily="18" charset="0"/>
                          </a:rPr>
                          <m:t>−</m:t>
                        </m:r>
                        <m:r>
                          <a:rPr lang="en-US" sz="2000" b="1" i="1" dirty="0">
                            <a:latin typeface="Cambria Math" panose="02040503050406030204" pitchFamily="18" charset="0"/>
                          </a:rPr>
                          <m:t>𝒃</m:t>
                        </m:r>
                      </m:e>
                    </m:d>
                  </m:oMath>
                </a14:m>
                <a:r>
                  <a:rPr lang="en-US" sz="2000" b="1" dirty="0"/>
                  <a:t> </a:t>
                </a:r>
              </a:p>
              <a:p>
                <a:pPr marL="0" indent="0">
                  <a:buNone/>
                </a:pPr>
                <a:r>
                  <a:rPr lang="en-US" sz="2000" b="1" dirty="0"/>
                  <a:t>Can you prove it ?</a:t>
                </a:r>
              </a:p>
              <a:p>
                <a:pPr marL="0" indent="0">
                  <a:buNone/>
                </a:pPr>
                <a:endParaRPr lang="en-US" sz="2000" b="1" dirty="0"/>
              </a:p>
              <a:p>
                <a:pPr marL="0" indent="0">
                  <a:buNone/>
                </a:pPr>
                <a:endParaRPr lang="en-US" sz="2000" b="1" dirty="0"/>
              </a:p>
              <a:p>
                <a:pPr marL="0" indent="0">
                  <a:buNone/>
                </a:pPr>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48</a:t>
            </a:fld>
            <a:endParaRPr lang="en-US" sz="2000" dirty="0"/>
          </a:p>
        </p:txBody>
      </p:sp>
      <p:pic>
        <p:nvPicPr>
          <p:cNvPr id="5" name="Picture 4"/>
          <p:cNvPicPr>
            <a:picLocks noChangeAspect="1"/>
          </p:cNvPicPr>
          <p:nvPr/>
        </p:nvPicPr>
        <p:blipFill>
          <a:blip r:embed="rId3"/>
          <a:stretch>
            <a:fillRect/>
          </a:stretch>
        </p:blipFill>
        <p:spPr>
          <a:xfrm>
            <a:off x="2357718" y="3199840"/>
            <a:ext cx="3352800" cy="2000250"/>
          </a:xfrm>
          <a:prstGeom prst="rect">
            <a:avLst/>
          </a:prstGeom>
        </p:spPr>
      </p:pic>
    </p:spTree>
    <p:extLst>
      <p:ext uri="{BB962C8B-B14F-4D97-AF65-F5344CB8AC3E}">
        <p14:creationId xmlns:p14="http://schemas.microsoft.com/office/powerpoint/2010/main" val="1749896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Norm and Distance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b="1" dirty="0"/>
                  <a:t>Feature distance </a:t>
                </a:r>
              </a:p>
              <a:p>
                <a:pPr marL="0" indent="0">
                  <a:buNone/>
                </a:pPr>
                <a:r>
                  <a:rPr lang="en-US" dirty="0"/>
                  <a:t>If </a:t>
                </a:r>
                <a14:m>
                  <m:oMath xmlns:m="http://schemas.openxmlformats.org/officeDocument/2006/math">
                    <m:r>
                      <a:rPr lang="en-US" b="1" i="1" dirty="0" smtClean="0">
                        <a:latin typeface="Cambria Math" panose="02040503050406030204" pitchFamily="18" charset="0"/>
                      </a:rPr>
                      <m:t>𝒙</m:t>
                    </m:r>
                  </m:oMath>
                </a14:m>
                <a:r>
                  <a:rPr lang="en-US" dirty="0"/>
                  <a:t> and </a:t>
                </a:r>
                <a14:m>
                  <m:oMath xmlns:m="http://schemas.openxmlformats.org/officeDocument/2006/math">
                    <m:r>
                      <a:rPr lang="en-US" b="1" i="1" smtClean="0">
                        <a:latin typeface="Cambria Math" panose="02040503050406030204" pitchFamily="18" charset="0"/>
                      </a:rPr>
                      <m:t>𝒚</m:t>
                    </m:r>
                  </m:oMath>
                </a14:m>
                <a:r>
                  <a:rPr lang="en-US" dirty="0"/>
                  <a:t> represent vectors of </a:t>
                </a:r>
                <a14:m>
                  <m:oMath xmlns:m="http://schemas.openxmlformats.org/officeDocument/2006/math">
                    <m:r>
                      <a:rPr lang="en-US" b="0" i="1" dirty="0" smtClean="0">
                        <a:latin typeface="Cambria Math" panose="02040503050406030204" pitchFamily="18" charset="0"/>
                      </a:rPr>
                      <m:t>𝑛</m:t>
                    </m:r>
                  </m:oMath>
                </a14:m>
                <a:r>
                  <a:rPr lang="en-US" dirty="0"/>
                  <a:t> features of two objects, the quantity </a:t>
                </a:r>
                <a14:m>
                  <m:oMath xmlns:m="http://schemas.openxmlformats.org/officeDocument/2006/math">
                    <m:d>
                      <m:dPr>
                        <m:begChr m:val="‖"/>
                        <m:endChr m:val="‖"/>
                        <m:ctrlPr>
                          <a:rPr lang="en-US" b="1" i="1" dirty="0">
                            <a:latin typeface="Cambria Math" panose="02040503050406030204" pitchFamily="18" charset="0"/>
                          </a:rPr>
                        </m:ctrlPr>
                      </m:dPr>
                      <m:e>
                        <m:r>
                          <a:rPr lang="en-US" b="1" i="1" dirty="0" smtClean="0">
                            <a:latin typeface="Cambria Math" panose="02040503050406030204" pitchFamily="18" charset="0"/>
                          </a:rPr>
                          <m:t>𝒙</m:t>
                        </m:r>
                        <m:r>
                          <a:rPr lang="en-US" b="1" i="1" dirty="0">
                            <a:latin typeface="Cambria Math" panose="02040503050406030204" pitchFamily="18" charset="0"/>
                          </a:rPr>
                          <m:t>−</m:t>
                        </m:r>
                        <m:r>
                          <a:rPr lang="en-US" b="1" i="1" dirty="0" smtClean="0">
                            <a:latin typeface="Cambria Math" panose="02040503050406030204" pitchFamily="18" charset="0"/>
                          </a:rPr>
                          <m:t>𝒚</m:t>
                        </m:r>
                      </m:e>
                    </m:d>
                  </m:oMath>
                </a14:m>
                <a:r>
                  <a:rPr lang="en-US" dirty="0"/>
                  <a:t> is called the feature distance, and gives a measure of how different the objects are (in terms of their feature values). </a:t>
                </a:r>
              </a:p>
              <a:p>
                <a:pPr marL="0" indent="0">
                  <a:buNone/>
                </a:pPr>
                <a:r>
                  <a:rPr lang="en-US" b="1" dirty="0"/>
                  <a:t>Similarity of two patients </a:t>
                </a:r>
              </a:p>
              <a:p>
                <a:pPr marL="0" indent="0">
                  <a:buNone/>
                </a:pPr>
                <a:r>
                  <a:rPr lang="en-US" dirty="0"/>
                  <a:t>Each patient associates a feature vector with entries such as weight, age, presence of chest pain, difficulty breathing, and the results of tests. We can use feature vector distance to say that one patient case is near another one (at least in terms of their feature vectors).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49</a:t>
            </a:fld>
            <a:endParaRPr lang="en-US" sz="2000" dirty="0"/>
          </a:p>
        </p:txBody>
      </p:sp>
    </p:spTree>
    <p:extLst>
      <p:ext uri="{BB962C8B-B14F-4D97-AF65-F5344CB8AC3E}">
        <p14:creationId xmlns:p14="http://schemas.microsoft.com/office/powerpoint/2010/main" val="27764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Vector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00125"/>
                <a:ext cx="7886700" cy="5601018"/>
              </a:xfrm>
            </p:spPr>
            <p:txBody>
              <a:bodyPr>
                <a:noAutofit/>
              </a:bodyPr>
              <a:lstStyle/>
              <a:p>
                <a:r>
                  <a:rPr lang="en-US" sz="2000" dirty="0"/>
                  <a:t>We often use bolded symbols to denote vectors.  </a:t>
                </a:r>
              </a:p>
              <a:p>
                <a:pPr marL="0" indent="0">
                  <a:buNone/>
                </a:pPr>
                <a14:m>
                  <m:oMath xmlns:m="http://schemas.openxmlformats.org/officeDocument/2006/math">
                    <m:r>
                      <a:rPr lang="en-US" sz="2000" b="1" i="1" smtClean="0">
                        <a:latin typeface="Cambria Math" panose="02040503050406030204" pitchFamily="18" charset="0"/>
                      </a:rPr>
                      <m:t>𝒂</m:t>
                    </m:r>
                    <m:r>
                      <a:rPr lang="en-US" sz="2000" b="0" i="1" smtClean="0">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Sub>
                            </m:e>
                          </m:mr>
                        </m:m>
                      </m:e>
                    </m:d>
                  </m:oMath>
                </a14:m>
                <a:r>
                  <a:rPr lang="en-US" sz="2000" dirty="0"/>
                  <a:t>,  the </a:t>
                </a:r>
                <a14:m>
                  <m:oMath xmlns:m="http://schemas.openxmlformats.org/officeDocument/2006/math">
                    <m:r>
                      <a:rPr lang="en-US" sz="2000" b="0" i="1" smtClean="0">
                        <a:latin typeface="Cambria Math" panose="02040503050406030204" pitchFamily="18" charset="0"/>
                      </a:rPr>
                      <m:t>𝑖</m:t>
                    </m:r>
                  </m:oMath>
                </a14:m>
                <a:r>
                  <a:rPr lang="en-US" sz="2000" dirty="0"/>
                  <a:t>-</a:t>
                </a:r>
                <a:r>
                  <a:rPr lang="en-US" sz="2000" dirty="0" err="1"/>
                  <a:t>th</a:t>
                </a:r>
                <a:r>
                  <a:rPr lang="en-US" sz="2000" dirty="0"/>
                  <a:t> element of the vector </a:t>
                </a:r>
                <a14:m>
                  <m:oMath xmlns:m="http://schemas.openxmlformats.org/officeDocument/2006/math">
                    <m:r>
                      <a:rPr lang="en-US" sz="2000" b="1" i="1">
                        <a:latin typeface="Cambria Math" panose="02040503050406030204" pitchFamily="18" charset="0"/>
                      </a:rPr>
                      <m:t>𝒂</m:t>
                    </m:r>
                  </m:oMath>
                </a14:m>
                <a:r>
                  <a:rPr lang="en-US" sz="2000" dirty="0"/>
                  <a:t> is denoted as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𝑖</m:t>
                        </m:r>
                      </m:sub>
                    </m:sSub>
                    <m:r>
                      <a:rPr lang="en-US" sz="2000" b="0" i="0" smtClean="0">
                        <a:latin typeface="Cambria Math" panose="02040503050406030204" pitchFamily="18" charset="0"/>
                      </a:rPr>
                      <m:t>.</m:t>
                    </m:r>
                  </m:oMath>
                </a14:m>
                <a:endParaRPr lang="en-US" sz="2000" dirty="0"/>
              </a:p>
              <a:p>
                <a:pPr marL="0" indent="0">
                  <a:buNone/>
                </a:pPr>
                <a14:m>
                  <m:oMath xmlns:m="http://schemas.openxmlformats.org/officeDocument/2006/math">
                    <m:r>
                      <a:rPr lang="en-US" sz="2000" b="1" i="1">
                        <a:latin typeface="Cambria Math" panose="02040503050406030204" pitchFamily="18" charset="0"/>
                      </a:rPr>
                      <m:t>𝒂</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.1</m:t>
                              </m:r>
                            </m:e>
                          </m:mr>
                          <m:mr>
                            <m:e>
                              <m:r>
                                <a:rPr lang="en-US" sz="2000" b="0" i="1" smtClean="0">
                                  <a:latin typeface="Cambria Math" panose="02040503050406030204" pitchFamily="18" charset="0"/>
                                </a:rPr>
                                <m:t>2.2</m:t>
                              </m:r>
                            </m:e>
                          </m:mr>
                          <m:mr>
                            <m:e>
                              <m:r>
                                <a:rPr lang="en-US" sz="2000" b="0" i="1" smtClean="0">
                                  <a:latin typeface="Cambria Math" panose="02040503050406030204" pitchFamily="18" charset="0"/>
                                </a:rPr>
                                <m:t>2.1</m:t>
                              </m:r>
                            </m:e>
                          </m:mr>
                        </m:m>
                      </m:e>
                    </m:d>
                  </m:oMath>
                </a14:m>
                <a:r>
                  <a:rPr lang="en-US" sz="2000" dirty="0"/>
                  <a:t>, then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=2.1</m:t>
                    </m:r>
                  </m:oMath>
                </a14:m>
                <a:r>
                  <a:rPr lang="en-US" sz="2000" dirty="0"/>
                  <a:t> </a:t>
                </a:r>
              </a:p>
              <a:p>
                <a:r>
                  <a:rPr lang="en-US" sz="2000" dirty="0"/>
                  <a:t>Two vectors </a:t>
                </a:r>
                <a14:m>
                  <m:oMath xmlns:m="http://schemas.openxmlformats.org/officeDocument/2006/math">
                    <m:r>
                      <a:rPr lang="en-US" sz="2000" b="1" i="1">
                        <a:latin typeface="Cambria Math" panose="02040503050406030204" pitchFamily="18" charset="0"/>
                      </a:rPr>
                      <m:t>𝒂</m:t>
                    </m:r>
                  </m:oMath>
                </a14:m>
                <a:r>
                  <a:rPr lang="en-US" sz="2000" dirty="0"/>
                  <a:t> and </a:t>
                </a:r>
                <a14:m>
                  <m:oMath xmlns:m="http://schemas.openxmlformats.org/officeDocument/2006/math">
                    <m:r>
                      <a:rPr lang="en-US" sz="2000" b="1" i="1" smtClean="0">
                        <a:latin typeface="Cambria Math" panose="02040503050406030204" pitchFamily="18" charset="0"/>
                      </a:rPr>
                      <m:t>𝒃</m:t>
                    </m:r>
                  </m:oMath>
                </a14:m>
                <a:r>
                  <a:rPr lang="en-US" sz="2000" dirty="0"/>
                  <a:t> are equal (</a:t>
                </a:r>
                <a14:m>
                  <m:oMath xmlns:m="http://schemas.openxmlformats.org/officeDocument/2006/math">
                    <m:r>
                      <a:rPr lang="en-US" sz="2000" b="1" i="1">
                        <a:latin typeface="Cambria Math" panose="02040503050406030204" pitchFamily="18" charset="0"/>
                      </a:rPr>
                      <m:t>𝒂</m:t>
                    </m:r>
                    <m:r>
                      <a:rPr lang="en-US" sz="2000" b="0" i="0" smtClean="0">
                        <a:latin typeface="Cambria Math" panose="02040503050406030204" pitchFamily="18" charset="0"/>
                      </a:rPr>
                      <m:t>=</m:t>
                    </m:r>
                    <m:r>
                      <a:rPr lang="en-US" sz="2000" b="1" i="1">
                        <a:latin typeface="Cambria Math" panose="02040503050406030204" pitchFamily="18" charset="0"/>
                      </a:rPr>
                      <m:t>𝒃</m:t>
                    </m:r>
                  </m:oMath>
                </a14:m>
                <a:r>
                  <a:rPr lang="en-US" sz="2000" dirty="0"/>
                  <a:t>), if they have the same size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𝑏</m:t>
                        </m:r>
                      </m:e>
                      <m:sub>
                        <m:r>
                          <a:rPr lang="en-US" sz="2000" b="0" i="1">
                            <a:latin typeface="Cambria Math" panose="02040503050406030204" pitchFamily="18" charset="0"/>
                          </a:rPr>
                          <m:t>𝑖</m:t>
                        </m:r>
                      </m:sub>
                    </m:sSub>
                  </m:oMath>
                </a14:m>
                <a:r>
                  <a:rPr lang="en-US" sz="2000" dirty="0"/>
                  <a:t> for all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=1, …,</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en-US" sz="2000" dirty="0"/>
              </a:p>
              <a:p>
                <a:r>
                  <a:rPr lang="en-US" sz="2000" dirty="0"/>
                  <a:t>The numbers or values of the elements in a vector are called scalars. In this course, we consider that the scalars are real numbers.</a:t>
                </a:r>
              </a:p>
              <a:p>
                <a:r>
                  <a:rPr lang="en-US" sz="2000" dirty="0">
                    <a:solidFill>
                      <a:srgbClr val="FF0000"/>
                    </a:solidFill>
                  </a:rPr>
                  <a:t>Sometimes, we can use </a:t>
                </a:r>
                <a14:m>
                  <m:oMath xmlns:m="http://schemas.openxmlformats.org/officeDocument/2006/math">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𝑎</m:t>
                        </m:r>
                      </m:e>
                    </m:acc>
                  </m:oMath>
                </a14:m>
                <a:r>
                  <a:rPr lang="en-US" sz="2000" dirty="0">
                    <a:solidFill>
                      <a:srgbClr val="FF0000"/>
                    </a:solidFill>
                  </a:rPr>
                  <a:t>  to represent a vector</a:t>
                </a:r>
                <a:r>
                  <a:rPr lang="en-US" sz="2000" dirty="0"/>
                  <a:t>.</a:t>
                </a:r>
              </a:p>
              <a:p>
                <a:r>
                  <a:rPr lang="en-US" sz="2000" b="1" dirty="0"/>
                  <a:t>Zero vector</a:t>
                </a:r>
                <a:r>
                  <a:rPr lang="en-US" sz="2000" dirty="0"/>
                  <a:t> A zero vector is a vector with all elements equal to zero. Sometimes the zero vector of size </a:t>
                </a:r>
                <a14:m>
                  <m:oMath xmlns:m="http://schemas.openxmlformats.org/officeDocument/2006/math">
                    <m:r>
                      <a:rPr lang="en-US" sz="2000" b="0" i="1" smtClean="0">
                        <a:latin typeface="Cambria Math" panose="02040503050406030204" pitchFamily="18" charset="0"/>
                      </a:rPr>
                      <m:t>𝑛</m:t>
                    </m:r>
                  </m:oMath>
                </a14:m>
                <a:r>
                  <a:rPr lang="en-US" sz="2000" dirty="0"/>
                  <a:t> is written as </a:t>
                </a:r>
                <a:r>
                  <a:rPr lang="en-US" sz="2000" b="1" dirty="0"/>
                  <a:t>0 </a:t>
                </a:r>
                <a:r>
                  <a:rPr lang="en-US" sz="2000" dirty="0"/>
                  <a:t>or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𝟎</m:t>
                        </m:r>
                      </m:e>
                      <m:sub>
                        <m:r>
                          <a:rPr lang="en-US" sz="2000" b="0" i="1" smtClean="0">
                            <a:latin typeface="Cambria Math" panose="02040503050406030204" pitchFamily="18" charset="0"/>
                          </a:rPr>
                          <m:t>𝑛</m:t>
                        </m:r>
                      </m:sub>
                    </m:sSub>
                  </m:oMath>
                </a14:m>
                <a:r>
                  <a:rPr lang="en-US" sz="2000" dirty="0"/>
                  <a:t>.</a:t>
                </a:r>
              </a:p>
              <a:p>
                <a:r>
                  <a:rPr lang="en-US" sz="2000" b="1" dirty="0"/>
                  <a:t>Ones vector</a:t>
                </a:r>
                <a:r>
                  <a:rPr lang="en-US" sz="2000" dirty="0"/>
                  <a:t> A ones vector is vector with all elements equal to 1.  We use the notation </a:t>
                </a:r>
                <a14:m>
                  <m:oMath xmlns:m="http://schemas.openxmlformats.org/officeDocument/2006/math">
                    <m:sSub>
                      <m:sSubPr>
                        <m:ctrlPr>
                          <a:rPr lang="en-US" sz="2000" i="1">
                            <a:latin typeface="Cambria Math" panose="02040503050406030204" pitchFamily="18" charset="0"/>
                          </a:rPr>
                        </m:ctrlPr>
                      </m:sSubPr>
                      <m:e>
                        <m:r>
                          <a:rPr lang="en-US" sz="2000" b="1" i="1" smtClean="0">
                            <a:latin typeface="Cambria Math" panose="02040503050406030204" pitchFamily="18" charset="0"/>
                          </a:rPr>
                          <m:t>𝟏</m:t>
                        </m:r>
                      </m:e>
                      <m:sub>
                        <m:r>
                          <a:rPr lang="en-US" sz="2000" i="1">
                            <a:latin typeface="Cambria Math" panose="02040503050406030204" pitchFamily="18" charset="0"/>
                          </a:rPr>
                          <m:t>𝑛</m:t>
                        </m:r>
                      </m:sub>
                    </m:sSub>
                  </m:oMath>
                </a14:m>
                <a:r>
                  <a:rPr lang="en-US" sz="2000" dirty="0"/>
                  <a:t> for the n-vector with all its elements equal to 1. . Or we write </a:t>
                </a:r>
                <a14:m>
                  <m:oMath xmlns:m="http://schemas.openxmlformats.org/officeDocument/2006/math">
                    <m:r>
                      <a:rPr lang="en-US" sz="2000" b="1" i="1">
                        <a:latin typeface="Cambria Math" panose="02040503050406030204" pitchFamily="18" charset="0"/>
                      </a:rPr>
                      <m:t>𝟏</m:t>
                    </m:r>
                  </m:oMath>
                </a14:m>
                <a:r>
                  <a:rPr lang="en-US" sz="2000" dirty="0"/>
                  <a:t> if the size of the vector can be determined from the context.</a:t>
                </a: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00125"/>
                <a:ext cx="7886700" cy="5601018"/>
              </a:xfrm>
              <a:blipFill>
                <a:blip r:embed="rId2"/>
                <a:stretch>
                  <a:fillRect l="-696" t="-1088" r="-1159"/>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a:t>
            </a:fld>
            <a:endParaRPr lang="en-US" sz="2000" dirty="0"/>
          </a:p>
        </p:txBody>
      </p:sp>
    </p:spTree>
    <p:extLst>
      <p:ext uri="{BB962C8B-B14F-4D97-AF65-F5344CB8AC3E}">
        <p14:creationId xmlns:p14="http://schemas.microsoft.com/office/powerpoint/2010/main" val="2544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Norm and Distance (example)</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4924425" cy="5591175"/>
              </a:xfrm>
            </p:spPr>
            <p:txBody>
              <a:bodyPr>
                <a:noAutofit/>
              </a:bodyPr>
              <a:lstStyle/>
              <a:p>
                <a:pPr marL="0" indent="0">
                  <a:buNone/>
                </a:pPr>
                <a:r>
                  <a:rPr lang="en-US" b="1" dirty="0"/>
                  <a:t>Nearest neighbor </a:t>
                </a:r>
              </a:p>
              <a:p>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𝒛</m:t>
                        </m:r>
                      </m:e>
                      <m:sub>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𝒛</m:t>
                        </m:r>
                      </m:e>
                      <m:sub>
                        <m:r>
                          <a:rPr lang="en-US" i="1">
                            <a:latin typeface="Cambria Math" panose="02040503050406030204" pitchFamily="18" charset="0"/>
                          </a:rPr>
                          <m:t>𝑚</m:t>
                        </m:r>
                      </m:sub>
                    </m:sSub>
                  </m:oMath>
                </a14:m>
                <a:r>
                  <a:rPr lang="en-US" dirty="0"/>
                  <a:t> : a collection of </a:t>
                </a:r>
                <a14:m>
                  <m:oMath xmlns:m="http://schemas.openxmlformats.org/officeDocument/2006/math">
                    <m:r>
                      <a:rPr lang="en-US" i="1">
                        <a:latin typeface="Cambria Math" panose="02040503050406030204" pitchFamily="18" charset="0"/>
                      </a:rPr>
                      <m:t>𝑚</m:t>
                    </m:r>
                  </m:oMath>
                </a14:m>
                <a:r>
                  <a:rPr lang="en-US" dirty="0"/>
                  <a:t> </a:t>
                </a:r>
                <a14:m>
                  <m:oMath xmlns:m="http://schemas.openxmlformats.org/officeDocument/2006/math">
                    <m:r>
                      <a:rPr lang="en-US" i="1" dirty="0">
                        <a:latin typeface="Cambria Math" panose="02040503050406030204" pitchFamily="18" charset="0"/>
                      </a:rPr>
                      <m:t>𝑛</m:t>
                    </m:r>
                  </m:oMath>
                </a14:m>
                <a:r>
                  <a:rPr lang="en-US" dirty="0"/>
                  <a:t>-vectors</a:t>
                </a:r>
              </a:p>
              <a:p>
                <a14:m>
                  <m:oMath xmlns:m="http://schemas.openxmlformats.org/officeDocument/2006/math">
                    <m:r>
                      <a:rPr lang="en-US" b="1" i="1" smtClean="0">
                        <a:latin typeface="Cambria Math" panose="02040503050406030204" pitchFamily="18" charset="0"/>
                      </a:rPr>
                      <m:t>𝒙</m:t>
                    </m:r>
                  </m:oMath>
                </a14:m>
                <a:r>
                  <a:rPr lang="en-US" dirty="0"/>
                  <a:t>: another </a:t>
                </a:r>
                <a14:m>
                  <m:oMath xmlns:m="http://schemas.openxmlformats.org/officeDocument/2006/math">
                    <m:r>
                      <a:rPr lang="en-US" i="1" dirty="0">
                        <a:latin typeface="Cambria Math" panose="02040503050406030204" pitchFamily="18" charset="0"/>
                      </a:rPr>
                      <m:t>𝑛</m:t>
                    </m:r>
                  </m:oMath>
                </a14:m>
                <a:r>
                  <a:rPr lang="en-US" dirty="0"/>
                  <a:t>-vector. </a:t>
                </a:r>
              </a:p>
              <a:p>
                <a:pPr marL="0" indent="0">
                  <a:buNone/>
                </a:pPr>
                <a:r>
                  <a:rPr lang="en-US" dirty="0"/>
                  <a:t>If  </a:t>
                </a:r>
                <a14:m>
                  <m:oMath xmlns:m="http://schemas.openxmlformats.org/officeDocument/2006/math">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𝒙</m:t>
                        </m:r>
                        <m:r>
                          <a:rPr lang="en-US" b="1" i="1" dirty="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b="0" i="1" smtClean="0">
                                <a:latin typeface="Cambria Math" panose="02040503050406030204" pitchFamily="18" charset="0"/>
                              </a:rPr>
                              <m:t>𝑗</m:t>
                            </m:r>
                          </m:sub>
                        </m:sSub>
                      </m:e>
                    </m:d>
                    <m:r>
                      <a:rPr lang="en-US" b="1" i="1" dirty="0" smtClean="0">
                        <a:latin typeface="Cambria Math" panose="02040503050406030204" pitchFamily="18" charset="0"/>
                        <a:ea typeface="Cambria Math" panose="02040503050406030204" pitchFamily="18" charset="0"/>
                      </a:rPr>
                      <m:t>≤</m:t>
                    </m:r>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𝒙</m:t>
                        </m:r>
                        <m:r>
                          <a:rPr lang="en-US" b="1" i="1" dirty="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b="0" i="1" smtClean="0">
                                <a:latin typeface="Cambria Math" panose="02040503050406030204" pitchFamily="18" charset="0"/>
                              </a:rPr>
                              <m:t>𝑖</m:t>
                            </m:r>
                          </m:sub>
                        </m:sSub>
                      </m:e>
                    </m:d>
                  </m:oMath>
                </a14:m>
                <a:r>
                  <a:rPr lang="en-US" dirty="0"/>
                  <a:t> for all </a:t>
                </a:r>
                <a14:m>
                  <m:oMath xmlns:m="http://schemas.openxmlformats.org/officeDocument/2006/math">
                    <m:r>
                      <a:rPr lang="en-US" i="1">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oMath>
                </a14:m>
                <a:r>
                  <a:rPr lang="en-US" dirty="0"/>
                  <a:t>,</a:t>
                </a:r>
              </a:p>
              <a:p>
                <a:pPr marL="0" indent="0">
                  <a:buNone/>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𝑗</m:t>
                        </m:r>
                      </m:sub>
                    </m:sSub>
                  </m:oMath>
                </a14:m>
                <a:r>
                  <a:rPr lang="en-US" dirty="0"/>
                  <a:t> is the nearest neighbor of </a:t>
                </a:r>
                <a14:m>
                  <m:oMath xmlns:m="http://schemas.openxmlformats.org/officeDocument/2006/math">
                    <m:r>
                      <a:rPr lang="en-US" b="1" i="1" dirty="0">
                        <a:latin typeface="Cambria Math" panose="02040503050406030204" pitchFamily="18" charset="0"/>
                      </a:rPr>
                      <m:t>𝒙</m:t>
                    </m:r>
                  </m:oMath>
                </a14:m>
                <a:r>
                  <a:rPr lang="en-US" dirty="0"/>
                  <a:t> (among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𝑚</m:t>
                        </m:r>
                      </m:sub>
                    </m:sSub>
                  </m:oMath>
                </a14:m>
                <a:r>
                  <a:rPr lang="en-US" dirty="0"/>
                  <a:t>). </a:t>
                </a:r>
              </a:p>
              <a:p>
                <a:pPr marL="0" indent="0">
                  <a:buNone/>
                </a:pPr>
                <a:r>
                  <a:rPr lang="en-US" dirty="0"/>
                  <a:t>Or saying,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𝑗</m:t>
                        </m:r>
                      </m:sub>
                    </m:sSub>
                  </m:oMath>
                </a14:m>
                <a:r>
                  <a:rPr lang="en-US" dirty="0"/>
                  <a:t> is the closest vector (among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𝑚</m:t>
                        </m:r>
                      </m:sub>
                    </m:sSub>
                  </m:oMath>
                </a14:m>
                <a:r>
                  <a:rPr lang="en-US" dirty="0"/>
                  <a:t>) to </a:t>
                </a:r>
                <a14:m>
                  <m:oMath xmlns:m="http://schemas.openxmlformats.org/officeDocument/2006/math">
                    <m:r>
                      <a:rPr lang="en-US" b="1" i="1" dirty="0">
                        <a:latin typeface="Cambria Math" panose="02040503050406030204" pitchFamily="18" charset="0"/>
                      </a:rPr>
                      <m:t>𝒙</m:t>
                    </m:r>
                  </m:oMath>
                </a14:m>
                <a:r>
                  <a:rPr lang="en-US" dirty="0"/>
                  <a:t>.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4924425" cy="5591175"/>
              </a:xfrm>
              <a:blipFill>
                <a:blip r:embed="rId2"/>
                <a:stretch>
                  <a:fillRect l="-2475" t="-1854" r="-420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50</a:t>
            </a:fld>
            <a:endParaRPr lang="en-US" sz="2000" dirty="0"/>
          </a:p>
        </p:txBody>
      </p:sp>
      <p:pic>
        <p:nvPicPr>
          <p:cNvPr id="5" name="Picture 4"/>
          <p:cNvPicPr>
            <a:picLocks noChangeAspect="1"/>
          </p:cNvPicPr>
          <p:nvPr/>
        </p:nvPicPr>
        <p:blipFill>
          <a:blip r:embed="rId3"/>
          <a:stretch>
            <a:fillRect/>
          </a:stretch>
        </p:blipFill>
        <p:spPr>
          <a:xfrm>
            <a:off x="5472026" y="1114423"/>
            <a:ext cx="3585076" cy="3257551"/>
          </a:xfrm>
          <a:prstGeom prst="rect">
            <a:avLst/>
          </a:prstGeom>
        </p:spPr>
      </p:pic>
    </p:spTree>
    <p:extLst>
      <p:ext uri="{BB962C8B-B14F-4D97-AF65-F5344CB8AC3E}">
        <p14:creationId xmlns:p14="http://schemas.microsoft.com/office/powerpoint/2010/main" val="4055274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Norm and Distance (example)</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24850" cy="3429001"/>
              </a:xfrm>
            </p:spPr>
            <p:txBody>
              <a:bodyPr>
                <a:noAutofit/>
              </a:bodyPr>
              <a:lstStyle/>
              <a:p>
                <a:pPr marL="0" indent="0">
                  <a:buNone/>
                </a:pPr>
                <a:r>
                  <a:rPr lang="en-US" sz="2400" b="1" dirty="0"/>
                  <a:t>Document dissimilarity</a:t>
                </a:r>
              </a:p>
              <a:p>
                <a:r>
                  <a:rPr lang="en-US" sz="2400" dirty="0"/>
                  <a:t>Two </a:t>
                </a:r>
                <a14:m>
                  <m:oMath xmlns:m="http://schemas.openxmlformats.org/officeDocument/2006/math">
                    <m:r>
                      <a:rPr lang="en-US" sz="2400" i="1" dirty="0">
                        <a:latin typeface="Cambria Math" panose="02040503050406030204" pitchFamily="18" charset="0"/>
                      </a:rPr>
                      <m:t>𝑛</m:t>
                    </m:r>
                  </m:oMath>
                </a14:m>
                <a:r>
                  <a:rPr lang="en-US" sz="2400" dirty="0"/>
                  <a:t>-vectors </a:t>
                </a:r>
                <a14:m>
                  <m:oMath xmlns:m="http://schemas.openxmlformats.org/officeDocument/2006/math">
                    <m:r>
                      <a:rPr lang="en-US" sz="2400" b="1" i="1" dirty="0" smtClean="0">
                        <a:latin typeface="Cambria Math" panose="02040503050406030204" pitchFamily="18" charset="0"/>
                      </a:rPr>
                      <m:t>𝒙</m:t>
                    </m:r>
                  </m:oMath>
                </a14:m>
                <a:r>
                  <a:rPr lang="en-US" sz="2400" dirty="0"/>
                  <a:t> and </a:t>
                </a:r>
                <a14:m>
                  <m:oMath xmlns:m="http://schemas.openxmlformats.org/officeDocument/2006/math">
                    <m:r>
                      <a:rPr lang="en-US" sz="2400" b="1" i="1" dirty="0" smtClean="0">
                        <a:latin typeface="Cambria Math" panose="02040503050406030204" pitchFamily="18" charset="0"/>
                      </a:rPr>
                      <m:t>𝒚</m:t>
                    </m:r>
                  </m:oMath>
                </a14:m>
                <a:r>
                  <a:rPr lang="en-US" sz="2400" dirty="0"/>
                  <a:t> represent the histograms of keyword occurrences for two documents. (assume that we a common set of keywords)</a:t>
                </a:r>
              </a:p>
              <a:p>
                <a:r>
                  <a:rPr lang="en-US" sz="2400" dirty="0"/>
                  <a:t> Then </a:t>
                </a:r>
                <a14:m>
                  <m:oMath xmlns:m="http://schemas.openxmlformats.org/officeDocument/2006/math">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𝒙</m:t>
                        </m:r>
                        <m:r>
                          <a:rPr lang="en-US" sz="2400" b="1" i="1" dirty="0">
                            <a:latin typeface="Cambria Math" panose="02040503050406030204" pitchFamily="18" charset="0"/>
                          </a:rPr>
                          <m:t>−</m:t>
                        </m:r>
                        <m:r>
                          <a:rPr lang="en-US" sz="2400" b="1" i="1" dirty="0">
                            <a:latin typeface="Cambria Math" panose="02040503050406030204" pitchFamily="18" charset="0"/>
                          </a:rPr>
                          <m:t>𝒚</m:t>
                        </m:r>
                      </m:e>
                    </m:d>
                  </m:oMath>
                </a14:m>
                <a:r>
                  <a:rPr lang="en-US" sz="2400" dirty="0"/>
                  <a:t> represents a measure of the dissimilarity of the two documents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24850" cy="3429001"/>
              </a:xfrm>
              <a:blipFill>
                <a:blip r:embed="rId2"/>
                <a:stretch>
                  <a:fillRect l="-1098" t="-249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51</a:t>
            </a:fld>
            <a:endParaRPr lang="en-US" sz="2000" dirty="0"/>
          </a:p>
        </p:txBody>
      </p:sp>
      <p:pic>
        <p:nvPicPr>
          <p:cNvPr id="6" name="Picture 5"/>
          <p:cNvPicPr>
            <a:picLocks noChangeAspect="1"/>
          </p:cNvPicPr>
          <p:nvPr/>
        </p:nvPicPr>
        <p:blipFill>
          <a:blip r:embed="rId3"/>
          <a:stretch>
            <a:fillRect/>
          </a:stretch>
        </p:blipFill>
        <p:spPr>
          <a:xfrm>
            <a:off x="972031" y="4543425"/>
            <a:ext cx="6969471" cy="2076450"/>
          </a:xfrm>
          <a:prstGeom prst="rect">
            <a:avLst/>
          </a:prstGeom>
        </p:spPr>
      </p:pic>
      <p:sp>
        <p:nvSpPr>
          <p:cNvPr id="7" name="TextBox 6"/>
          <p:cNvSpPr txBox="1"/>
          <p:nvPr/>
        </p:nvSpPr>
        <p:spPr>
          <a:xfrm>
            <a:off x="200025" y="3967461"/>
            <a:ext cx="9182100" cy="461665"/>
          </a:xfrm>
          <a:prstGeom prst="rect">
            <a:avLst/>
          </a:prstGeom>
          <a:noFill/>
        </p:spPr>
        <p:txBody>
          <a:bodyPr wrap="square" rtlCol="0">
            <a:spAutoFit/>
          </a:bodyPr>
          <a:lstStyle/>
          <a:p>
            <a:r>
              <a:rPr lang="en-US" sz="2400" dirty="0"/>
              <a:t>Pairwise word count histogram distances between five Wikipedia articles</a:t>
            </a:r>
            <a:endParaRPr lang="en-US" dirty="0"/>
          </a:p>
        </p:txBody>
      </p:sp>
    </p:spTree>
    <p:extLst>
      <p:ext uri="{BB962C8B-B14F-4D97-AF65-F5344CB8AC3E}">
        <p14:creationId xmlns:p14="http://schemas.microsoft.com/office/powerpoint/2010/main" val="1657276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Angle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b="1" dirty="0"/>
                  <a:t>Cauchy-Schwarz inequality</a:t>
                </a:r>
                <a:r>
                  <a:rPr lang="en-US" dirty="0"/>
                  <a:t> </a:t>
                </a:r>
              </a:p>
              <a:p>
                <a:pPr marL="0" indent="0">
                  <a:buNone/>
                </a:pPr>
                <a:r>
                  <a:rPr lang="en-US" sz="2400" dirty="0"/>
                  <a:t>An important inequality that relates norms and inner products is the Cauchy-Schwarz inequality:</a:t>
                </a:r>
              </a:p>
              <a:p>
                <a:pPr marL="0" indent="0">
                  <a:buNone/>
                </a:pPr>
                <a:r>
                  <a:rPr lang="en-US" sz="2400" b="1" dirty="0">
                    <a:ea typeface="Cambria Math" panose="02040503050406030204" pitchFamily="18" charset="0"/>
                  </a:rPr>
                  <a:t>                   </a:t>
                </a:r>
                <a14:m>
                  <m:oMath xmlns:m="http://schemas.openxmlformats.org/officeDocument/2006/math">
                    <m:d>
                      <m:dPr>
                        <m:begChr m:val="|"/>
                        <m:endChr m:val="|"/>
                        <m:ctrlPr>
                          <a:rPr lang="en-US" sz="2400" b="1" i="1" dirty="0" smtClean="0">
                            <a:latin typeface="Cambria Math" panose="02040503050406030204" pitchFamily="18" charset="0"/>
                            <a:ea typeface="Cambria Math" panose="02040503050406030204" pitchFamily="18" charset="0"/>
                          </a:rPr>
                        </m:ctrlPr>
                      </m:dPr>
                      <m:e>
                        <m:sSup>
                          <m:sSupPr>
                            <m:ctrlPr>
                              <a:rPr lang="en-US" sz="2400" b="1" i="1" dirty="0" smtClean="0">
                                <a:latin typeface="Cambria Math" panose="02040503050406030204" pitchFamily="18" charset="0"/>
                                <a:ea typeface="Cambria Math" panose="02040503050406030204" pitchFamily="18" charset="0"/>
                              </a:rPr>
                            </m:ctrlPr>
                          </m:sSupPr>
                          <m:e>
                            <m:r>
                              <a:rPr lang="en-US" sz="2400" b="1" i="1" dirty="0" smtClean="0">
                                <a:latin typeface="Cambria Math" panose="02040503050406030204" pitchFamily="18" charset="0"/>
                                <a:ea typeface="Cambria Math" panose="02040503050406030204" pitchFamily="18" charset="0"/>
                              </a:rPr>
                              <m:t>𝒂</m:t>
                            </m:r>
                          </m:e>
                          <m:sup>
                            <m:r>
                              <m:rPr>
                                <m:sty m:val="p"/>
                              </m:rPr>
                              <a:rPr lang="en-US" sz="2400" b="0" i="0" dirty="0" smtClean="0">
                                <a:latin typeface="Cambria Math" panose="02040503050406030204" pitchFamily="18" charset="0"/>
                                <a:ea typeface="Cambria Math" panose="02040503050406030204" pitchFamily="18" charset="0"/>
                              </a:rPr>
                              <m:t>T</m:t>
                            </m:r>
                          </m:sup>
                        </m:sSup>
                        <m:r>
                          <a:rPr lang="en-US" sz="2400" b="1" i="1" dirty="0" smtClean="0">
                            <a:latin typeface="Cambria Math" panose="02040503050406030204" pitchFamily="18" charset="0"/>
                            <a:ea typeface="Cambria Math" panose="02040503050406030204" pitchFamily="18" charset="0"/>
                          </a:rPr>
                          <m:t>𝒃</m:t>
                        </m:r>
                      </m:e>
                    </m:d>
                    <m:r>
                      <a:rPr lang="en-US" sz="2400" b="1" i="1" dirty="0">
                        <a:latin typeface="Cambria Math" panose="02040503050406030204" pitchFamily="18" charset="0"/>
                        <a:ea typeface="Cambria Math" panose="02040503050406030204" pitchFamily="18" charset="0"/>
                      </a:rPr>
                      <m:t>≤</m:t>
                    </m:r>
                    <m:d>
                      <m:dPr>
                        <m:begChr m:val="‖"/>
                        <m:endChr m:val="‖"/>
                        <m:ctrlPr>
                          <a:rPr lang="en-US" sz="2400" b="1" i="1" dirty="0">
                            <a:latin typeface="Cambria Math" panose="02040503050406030204" pitchFamily="18" charset="0"/>
                          </a:rPr>
                        </m:ctrlPr>
                      </m:dPr>
                      <m:e>
                        <m:r>
                          <a:rPr lang="en-US" sz="2400" b="1" i="1" dirty="0" smtClean="0">
                            <a:latin typeface="Cambria Math" panose="02040503050406030204" pitchFamily="18" charset="0"/>
                          </a:rPr>
                          <m:t>𝒂</m:t>
                        </m:r>
                      </m:e>
                    </m:d>
                    <m:d>
                      <m:dPr>
                        <m:begChr m:val="‖"/>
                        <m:endChr m:val="‖"/>
                        <m:ctrlPr>
                          <a:rPr lang="en-US" sz="2400" b="1" i="1" dirty="0">
                            <a:latin typeface="Cambria Math" panose="02040503050406030204" pitchFamily="18" charset="0"/>
                          </a:rPr>
                        </m:ctrlPr>
                      </m:dPr>
                      <m:e>
                        <m:r>
                          <a:rPr lang="en-US" sz="2400" b="1" i="1" dirty="0" smtClean="0">
                            <a:latin typeface="Cambria Math" panose="02040503050406030204" pitchFamily="18" charset="0"/>
                          </a:rPr>
                          <m:t>𝒃</m:t>
                        </m:r>
                      </m:e>
                    </m:d>
                  </m:oMath>
                </a14:m>
                <a:r>
                  <a:rPr lang="en-US" sz="2400" dirty="0"/>
                  <a:t>for any </a:t>
                </a:r>
                <a14:m>
                  <m:oMath xmlns:m="http://schemas.openxmlformats.org/officeDocument/2006/math">
                    <m:r>
                      <a:rPr lang="en-US" sz="2400" i="1" dirty="0">
                        <a:latin typeface="Cambria Math" panose="02040503050406030204" pitchFamily="18" charset="0"/>
                      </a:rPr>
                      <m:t>𝑛</m:t>
                    </m:r>
                  </m:oMath>
                </a14:m>
                <a:r>
                  <a:rPr lang="en-US" sz="2400" dirty="0"/>
                  <a:t>-vectors </a:t>
                </a:r>
                <a14:m>
                  <m:oMath xmlns:m="http://schemas.openxmlformats.org/officeDocument/2006/math">
                    <m:r>
                      <a:rPr lang="en-US" sz="2400" b="1" i="1" smtClean="0">
                        <a:latin typeface="Cambria Math" panose="02040503050406030204" pitchFamily="18" charset="0"/>
                      </a:rPr>
                      <m:t>𝒂</m:t>
                    </m:r>
                  </m:oMath>
                </a14:m>
                <a:r>
                  <a:rPr lang="en-US" sz="2400" dirty="0"/>
                  <a:t> and </a:t>
                </a:r>
                <a14:m>
                  <m:oMath xmlns:m="http://schemas.openxmlformats.org/officeDocument/2006/math">
                    <m:r>
                      <a:rPr lang="en-US" sz="2400" b="1" i="1" dirty="0" smtClean="0">
                        <a:latin typeface="Cambria Math" panose="02040503050406030204" pitchFamily="18" charset="0"/>
                      </a:rPr>
                      <m:t>𝒃</m:t>
                    </m:r>
                  </m:oMath>
                </a14:m>
                <a:r>
                  <a:rPr lang="en-US" sz="2400" dirty="0"/>
                  <a: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b="1" i="1" dirty="0">
                              <a:latin typeface="Cambria Math" panose="02040503050406030204" pitchFamily="18" charset="0"/>
                              <a:ea typeface="Cambria Math" panose="02040503050406030204" pitchFamily="18" charset="0"/>
                            </a:rPr>
                          </m:ctrlPr>
                        </m:dPr>
                        <m:e>
                          <m:sSub>
                            <m:sSubPr>
                              <m:ctrlPr>
                                <a:rPr lang="en-US" sz="240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𝑎</m:t>
                              </m:r>
                            </m:e>
                            <m:sub>
                              <m:r>
                                <a:rPr lang="en-US" sz="2400" b="0" i="1" dirty="0" smtClean="0">
                                  <a:latin typeface="Cambria Math" panose="02040503050406030204" pitchFamily="18" charset="0"/>
                                  <a:ea typeface="Cambria Math" panose="02040503050406030204" pitchFamily="18" charset="0"/>
                                </a:rPr>
                                <m:t>1</m:t>
                              </m:r>
                            </m:sub>
                          </m:sSub>
                          <m:sSub>
                            <m:sSubPr>
                              <m:ctrlPr>
                                <a:rPr lang="en-US" sz="240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𝑏</m:t>
                              </m: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𝑎</m:t>
                              </m:r>
                            </m:e>
                            <m:sub>
                              <m:r>
                                <a:rPr lang="en-US" sz="2400" b="0" i="1" dirty="0" smtClean="0">
                                  <a:latin typeface="Cambria Math" panose="02040503050406030204" pitchFamily="18" charset="0"/>
                                  <a:ea typeface="Cambria Math" panose="02040503050406030204" pitchFamily="18" charset="0"/>
                                </a:rPr>
                                <m:t>𝑛</m:t>
                              </m:r>
                            </m:sub>
                          </m:sSub>
                          <m:sSub>
                            <m:sSubPr>
                              <m:ctrlPr>
                                <a:rPr lang="en-US" sz="2400" i="1" dirty="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𝑎</m:t>
                              </m:r>
                            </m:e>
                            <m:sub>
                              <m:r>
                                <a:rPr lang="en-US" sz="2400" b="0" i="1" dirty="0" smtClean="0">
                                  <a:latin typeface="Cambria Math" panose="02040503050406030204" pitchFamily="18" charset="0"/>
                                  <a:ea typeface="Cambria Math" panose="02040503050406030204" pitchFamily="18" charset="0"/>
                                </a:rPr>
                                <m:t>𝑛</m:t>
                              </m:r>
                            </m:sub>
                          </m:sSub>
                        </m:e>
                      </m:d>
                      <m:r>
                        <a:rPr lang="en-US" sz="2400" b="1" i="1" dirty="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ea typeface="Cambria Math" panose="02040503050406030204" pitchFamily="18" charset="0"/>
                        </a:rPr>
                        <m:t> </m:t>
                      </m:r>
                      <m:sSup>
                        <m:sSupPr>
                          <m:ctrlPr>
                            <a:rPr lang="en-US" sz="2400" i="1" dirty="0" smtClean="0">
                              <a:latin typeface="Cambria Math" panose="02040503050406030204" pitchFamily="18" charset="0"/>
                              <a:ea typeface="Cambria Math" panose="02040503050406030204" pitchFamily="18" charset="0"/>
                            </a:rPr>
                          </m:ctrlPr>
                        </m:sSupPr>
                        <m:e>
                          <m:d>
                            <m:dPr>
                              <m:ctrlPr>
                                <a:rPr lang="en-US" sz="2400" i="1" dirty="0" smtClean="0">
                                  <a:latin typeface="Cambria Math" panose="02040503050406030204" pitchFamily="18" charset="0"/>
                                  <a:ea typeface="Cambria Math" panose="02040503050406030204" pitchFamily="18" charset="0"/>
                                </a:rPr>
                              </m:ctrlPr>
                            </m:dPr>
                            <m:e>
                              <m:sSubSup>
                                <m:sSubSupPr>
                                  <m:ctrlPr>
                                    <a:rPr lang="en-US" sz="2400" i="1" dirty="0" smtClean="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𝑎</m:t>
                                  </m:r>
                                </m:e>
                                <m:sub>
                                  <m:r>
                                    <a:rPr lang="en-US" sz="2400" b="0" i="1" dirty="0" smtClean="0">
                                      <a:latin typeface="Cambria Math" panose="02040503050406030204" pitchFamily="18" charset="0"/>
                                      <a:ea typeface="Cambria Math" panose="02040503050406030204" pitchFamily="18" charset="0"/>
                                    </a:rPr>
                                    <m:t>1</m:t>
                                  </m:r>
                                </m:sub>
                                <m:sup>
                                  <m:r>
                                    <a:rPr lang="en-US" sz="2400" b="0" i="1" dirty="0" smtClean="0">
                                      <a:latin typeface="Cambria Math" panose="02040503050406030204" pitchFamily="18" charset="0"/>
                                      <a:ea typeface="Cambria Math" panose="02040503050406030204" pitchFamily="18" charset="0"/>
                                    </a:rPr>
                                    <m:t>2</m:t>
                                  </m:r>
                                </m:sup>
                              </m:sSubSup>
                              <m:r>
                                <a:rPr lang="en-US" sz="2400" b="0" i="1" dirty="0" smtClean="0">
                                  <a:latin typeface="Cambria Math" panose="02040503050406030204" pitchFamily="18" charset="0"/>
                                  <a:ea typeface="Cambria Math" panose="02040503050406030204" pitchFamily="18" charset="0"/>
                                </a:rPr>
                                <m:t>+,…,+</m:t>
                              </m:r>
                              <m:sSubSup>
                                <m:sSubSupPr>
                                  <m:ctrlPr>
                                    <a:rPr lang="en-US" sz="2400" b="0" i="1" dirty="0" smtClean="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𝑎</m:t>
                                  </m:r>
                                </m:e>
                                <m:sub>
                                  <m:r>
                                    <a:rPr lang="en-US" sz="2400" b="0" i="1" dirty="0" smtClean="0">
                                      <a:latin typeface="Cambria Math" panose="02040503050406030204" pitchFamily="18" charset="0"/>
                                      <a:ea typeface="Cambria Math" panose="02040503050406030204" pitchFamily="18" charset="0"/>
                                    </a:rPr>
                                    <m:t>𝑛</m:t>
                                  </m:r>
                                </m:sub>
                                <m:sup>
                                  <m:r>
                                    <a:rPr lang="en-US" sz="2400" b="0" i="1" dirty="0" smtClean="0">
                                      <a:latin typeface="Cambria Math" panose="02040503050406030204" pitchFamily="18" charset="0"/>
                                      <a:ea typeface="Cambria Math" panose="02040503050406030204" pitchFamily="18" charset="0"/>
                                    </a:rPr>
                                    <m:t>2</m:t>
                                  </m:r>
                                </m:sup>
                              </m:sSubSup>
                            </m:e>
                          </m:d>
                        </m:e>
                        <m:sup>
                          <m:r>
                            <a:rPr lang="en-US" sz="2400" b="0" i="1" dirty="0" smtClean="0">
                              <a:latin typeface="Cambria Math" panose="02040503050406030204" pitchFamily="18" charset="0"/>
                              <a:ea typeface="Cambria Math" panose="02040503050406030204" pitchFamily="18" charset="0"/>
                            </a:rPr>
                            <m:t>1/2</m:t>
                          </m:r>
                        </m:sup>
                      </m:sSup>
                      <m:sSup>
                        <m:sSupPr>
                          <m:ctrlPr>
                            <a:rPr lang="en-US" sz="2400" i="1" dirty="0">
                              <a:latin typeface="Cambria Math" panose="02040503050406030204" pitchFamily="18" charset="0"/>
                              <a:ea typeface="Cambria Math" panose="02040503050406030204" pitchFamily="18" charset="0"/>
                            </a:rPr>
                          </m:ctrlPr>
                        </m:sSupPr>
                        <m:e>
                          <m:d>
                            <m:dPr>
                              <m:ctrlPr>
                                <a:rPr lang="en-US" sz="2400" i="1" dirty="0">
                                  <a:latin typeface="Cambria Math" panose="02040503050406030204" pitchFamily="18" charset="0"/>
                                  <a:ea typeface="Cambria Math" panose="02040503050406030204" pitchFamily="18" charset="0"/>
                                </a:rPr>
                              </m:ctrlPr>
                            </m:dPr>
                            <m:e>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𝑏</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r>
                                <a:rPr lang="en-US" sz="2400" i="1" dirty="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𝑏</m:t>
                                  </m:r>
                                </m:e>
                                <m:sub>
                                  <m:r>
                                    <a:rPr lang="en-US" sz="2400" i="1" dirty="0">
                                      <a:latin typeface="Cambria Math" panose="02040503050406030204" pitchFamily="18" charset="0"/>
                                      <a:ea typeface="Cambria Math" panose="02040503050406030204" pitchFamily="18" charset="0"/>
                                    </a:rPr>
                                    <m:t>𝑛</m:t>
                                  </m:r>
                                </m:sub>
                                <m:sup>
                                  <m:r>
                                    <a:rPr lang="en-US" sz="2400" i="1" dirty="0">
                                      <a:latin typeface="Cambria Math" panose="02040503050406030204" pitchFamily="18" charset="0"/>
                                      <a:ea typeface="Cambria Math" panose="02040503050406030204" pitchFamily="18" charset="0"/>
                                    </a:rPr>
                                    <m:t>2</m:t>
                                  </m:r>
                                </m:sup>
                              </m:sSubSup>
                            </m:e>
                          </m:d>
                        </m:e>
                        <m:sup>
                          <m:r>
                            <a:rPr lang="en-US" sz="2400" b="0" i="1" dirty="0" smtClean="0">
                              <a:latin typeface="Cambria Math" panose="02040503050406030204" pitchFamily="18" charset="0"/>
                              <a:ea typeface="Cambria Math" panose="02040503050406030204" pitchFamily="18" charset="0"/>
                            </a:rPr>
                            <m:t>1/2</m:t>
                          </m:r>
                        </m:sup>
                      </m:sSup>
                    </m:oMath>
                  </m:oMathPara>
                </a14:m>
                <a:endParaRPr lang="en-US" sz="2400" dirty="0"/>
              </a:p>
              <a:p>
                <a:pPr marL="0" indent="0">
                  <a:buNone/>
                </a:pPr>
                <a:r>
                  <a:rPr lang="en-US" sz="2400" dirty="0"/>
                  <a:t>The proof : (Not in exam)</a:t>
                </a:r>
              </a:p>
              <a:p>
                <a:pPr marL="0" indent="0">
                  <a:buNone/>
                </a:pPr>
                <a:r>
                  <a:rPr lang="en-US" sz="2400" dirty="0"/>
                  <a:t>Let </a:t>
                </a:r>
                <a14:m>
                  <m:oMath xmlns:m="http://schemas.openxmlformats.org/officeDocument/2006/math">
                    <m:r>
                      <a:rPr lang="el-GR" sz="2400" b="0" i="1" dirty="0" smtClean="0">
                        <a:latin typeface="Cambria Math" panose="02040503050406030204" pitchFamily="18" charset="0"/>
                        <a:ea typeface="Cambria Math" panose="02040503050406030204" pitchFamily="18" charset="0"/>
                      </a:rPr>
                      <m:t>𝛼</m:t>
                    </m:r>
                    <m:r>
                      <a:rPr lang="en-US" sz="2400" b="1" i="1" dirty="0" smtClean="0">
                        <a:latin typeface="Cambria Math" panose="02040503050406030204" pitchFamily="18" charset="0"/>
                        <a:ea typeface="Cambria Math" panose="02040503050406030204" pitchFamily="18" charset="0"/>
                      </a:rPr>
                      <m:t>=</m:t>
                    </m:r>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oMath>
                </a14:m>
                <a:r>
                  <a:rPr lang="en-US" sz="2400" dirty="0"/>
                  <a:t> and </a:t>
                </a:r>
                <a14:m>
                  <m:oMath xmlns:m="http://schemas.openxmlformats.org/officeDocument/2006/math">
                    <m:r>
                      <a:rPr lang="el-GR" sz="2400" b="0" i="1" dirty="0" smtClean="0">
                        <a:latin typeface="Cambria Math" panose="02040503050406030204" pitchFamily="18" charset="0"/>
                        <a:ea typeface="Cambria Math" panose="02040503050406030204" pitchFamily="18" charset="0"/>
                      </a:rPr>
                      <m:t>𝛽</m:t>
                    </m:r>
                    <m:r>
                      <a:rPr lang="en-US" sz="2400" b="1" i="1" dirty="0">
                        <a:latin typeface="Cambria Math" panose="02040503050406030204" pitchFamily="18" charset="0"/>
                        <a:ea typeface="Cambria Math" panose="02040503050406030204" pitchFamily="18" charset="0"/>
                      </a:rPr>
                      <m:t>=</m:t>
                    </m:r>
                    <m:d>
                      <m:dPr>
                        <m:begChr m:val="‖"/>
                        <m:endChr m:val="‖"/>
                        <m:ctrlPr>
                          <a:rPr lang="en-US" sz="2400" b="1" i="1" dirty="0">
                            <a:latin typeface="Cambria Math" panose="02040503050406030204" pitchFamily="18" charset="0"/>
                          </a:rPr>
                        </m:ctrlPr>
                      </m:dPr>
                      <m:e>
                        <m:r>
                          <a:rPr lang="en-US" sz="2400" b="1" i="1" dirty="0" smtClean="0">
                            <a:latin typeface="Cambria Math" panose="02040503050406030204" pitchFamily="18" charset="0"/>
                          </a:rPr>
                          <m:t>𝒃</m:t>
                        </m:r>
                      </m:e>
                    </m:d>
                  </m:oMath>
                </a14:m>
                <a:endParaRPr lang="en-US" sz="2400" dirty="0"/>
              </a:p>
              <a:p>
                <a:pPr marL="0" indent="0">
                  <a:buNone/>
                </a:pPr>
                <a:r>
                  <a:rPr lang="en-US" sz="2400" dirty="0"/>
                  <a:t>Consider</a:t>
                </a:r>
              </a:p>
              <a:p>
                <a:pPr marL="0" indent="0">
                  <a:buNone/>
                </a:pPr>
                <a:r>
                  <a:rPr lang="en-US" sz="2400" b="0" dirty="0">
                    <a:ea typeface="Cambria Math" panose="02040503050406030204" pitchFamily="18" charset="0"/>
                  </a:rPr>
                  <a:t> </a:t>
                </a:r>
                <a14:m>
                  <m:oMath xmlns:m="http://schemas.openxmlformats.org/officeDocument/2006/math">
                    <m:r>
                      <a:rPr lang="en-US" sz="2400" b="0" i="1" dirty="0" smtClean="0">
                        <a:latin typeface="Cambria Math" panose="02040503050406030204" pitchFamily="18" charset="0"/>
                        <a:ea typeface="Cambria Math" panose="02040503050406030204" pitchFamily="18" charset="0"/>
                      </a:rPr>
                      <m:t>0</m:t>
                    </m:r>
                    <m:r>
                      <a:rPr lang="en-US" sz="2400" b="1" i="1" dirty="0" smtClean="0">
                        <a:latin typeface="Cambria Math" panose="02040503050406030204" pitchFamily="18" charset="0"/>
                        <a:ea typeface="Cambria Math" panose="02040503050406030204" pitchFamily="18" charset="0"/>
                      </a:rPr>
                      <m:t>≤</m:t>
                    </m:r>
                    <m:sSup>
                      <m:sSupPr>
                        <m:ctrlPr>
                          <a:rPr lang="en-US" sz="2400" b="1" i="1" dirty="0" smtClean="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𝛽</m:t>
                            </m:r>
                            <m:r>
                              <a:rPr lang="en-US" sz="2400" b="1" i="1" dirty="0">
                                <a:latin typeface="Cambria Math" panose="02040503050406030204" pitchFamily="18" charset="0"/>
                              </a:rPr>
                              <m:t>𝒂</m:t>
                            </m:r>
                            <m:r>
                              <a:rPr lang="en-US" sz="2400" b="1" i="1" dirty="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𝛼</m:t>
                            </m:r>
                            <m:r>
                              <a:rPr lang="en-US" sz="2400" b="1" i="1" dirty="0">
                                <a:latin typeface="Cambria Math" panose="02040503050406030204" pitchFamily="18" charset="0"/>
                              </a:rPr>
                              <m:t>𝒃</m:t>
                            </m:r>
                          </m:e>
                        </m:d>
                      </m:e>
                      <m:sup>
                        <m:r>
                          <a:rPr lang="en-US" sz="2400" b="0" i="1" dirty="0" smtClean="0">
                            <a:latin typeface="Cambria Math" panose="02040503050406030204" pitchFamily="18" charset="0"/>
                            <a:ea typeface="Cambria Math" panose="02040503050406030204" pitchFamily="18" charset="0"/>
                          </a:rPr>
                          <m:t>2</m:t>
                        </m:r>
                      </m:sup>
                    </m:sSup>
                  </m:oMath>
                </a14:m>
                <a:endParaRPr lang="en-US" sz="2400" dirty="0"/>
              </a:p>
              <a:p>
                <a:pPr marL="0" indent="0">
                  <a:buNone/>
                </a:pPr>
                <a:r>
                  <a:rPr lang="en-US" sz="2400" dirty="0"/>
                  <a:t>     </a:t>
                </a:r>
                <a14:m>
                  <m:oMath xmlns:m="http://schemas.openxmlformats.org/officeDocument/2006/math">
                    <m:r>
                      <a:rPr lang="en-US" sz="2400" b="1" i="1" dirty="0" smtClean="0">
                        <a:latin typeface="Cambria Math" panose="02040503050406030204" pitchFamily="18" charset="0"/>
                        <a:ea typeface="Cambria Math" panose="02040503050406030204" pitchFamily="18" charset="0"/>
                      </a:rPr>
                      <m:t>=</m:t>
                    </m:r>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𝛽</m:t>
                            </m:r>
                            <m:r>
                              <a:rPr lang="en-US" sz="2400" b="1" i="1" dirty="0">
                                <a:latin typeface="Cambria Math" panose="02040503050406030204" pitchFamily="18" charset="0"/>
                              </a:rPr>
                              <m:t>𝒂</m:t>
                            </m:r>
                          </m:e>
                        </m:d>
                      </m:e>
                      <m:sup>
                        <m:r>
                          <a:rPr lang="en-US" sz="2400" i="1" dirty="0">
                            <a:latin typeface="Cambria Math" panose="02040503050406030204" pitchFamily="18" charset="0"/>
                            <a:ea typeface="Cambria Math" panose="02040503050406030204" pitchFamily="18" charset="0"/>
                          </a:rPr>
                          <m:t>2</m:t>
                        </m:r>
                      </m:sup>
                    </m:sSup>
                    <m:r>
                      <a:rPr lang="en-US" sz="2400" b="1"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2</m:t>
                    </m:r>
                    <m:sSup>
                      <m:sSupPr>
                        <m:ctrlPr>
                          <a:rPr lang="en-US" sz="2400" b="1" i="1" dirty="0" smtClean="0">
                            <a:latin typeface="Cambria Math" panose="02040503050406030204" pitchFamily="18" charset="0"/>
                            <a:ea typeface="Cambria Math" panose="02040503050406030204" pitchFamily="18" charset="0"/>
                          </a:rPr>
                        </m:ctrlPr>
                      </m:sSupPr>
                      <m:e>
                        <m:d>
                          <m:dPr>
                            <m:ctrlPr>
                              <a:rPr lang="en-US" sz="2400" b="1" i="1" dirty="0" smtClean="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𝛽</m:t>
                            </m:r>
                            <m:r>
                              <a:rPr lang="en-US" sz="2400" b="1" i="1" dirty="0">
                                <a:latin typeface="Cambria Math" panose="02040503050406030204" pitchFamily="18" charset="0"/>
                              </a:rPr>
                              <m:t>𝒂</m:t>
                            </m:r>
                          </m:e>
                        </m:d>
                      </m:e>
                      <m:sup>
                        <m:r>
                          <m:rPr>
                            <m:sty m:val="p"/>
                          </m:rPr>
                          <a:rPr lang="en-US" sz="2400" b="0" i="0" dirty="0" smtClean="0">
                            <a:latin typeface="Cambria Math" panose="02040503050406030204" pitchFamily="18" charset="0"/>
                            <a:ea typeface="Cambria Math" panose="02040503050406030204" pitchFamily="18" charset="0"/>
                          </a:rPr>
                          <m:t>T</m:t>
                        </m:r>
                      </m:sup>
                    </m:sSup>
                    <m:r>
                      <a:rPr lang="en-US" sz="2400" i="1" dirty="0">
                        <a:latin typeface="Cambria Math" panose="02040503050406030204" pitchFamily="18" charset="0"/>
                        <a:ea typeface="Cambria Math" panose="02040503050406030204" pitchFamily="18" charset="0"/>
                      </a:rPr>
                      <m:t>𝛼</m:t>
                    </m:r>
                    <m:r>
                      <a:rPr lang="en-US" sz="2400" b="1" i="1" dirty="0">
                        <a:latin typeface="Cambria Math" panose="02040503050406030204" pitchFamily="18" charset="0"/>
                      </a:rPr>
                      <m:t>𝒃</m:t>
                    </m:r>
                    <m:r>
                      <a:rPr lang="en-US" sz="2400" b="1" i="1" dirty="0" smtClean="0">
                        <a:latin typeface="Cambria Math" panose="02040503050406030204" pitchFamily="18" charset="0"/>
                      </a:rPr>
                      <m:t>+</m:t>
                    </m:r>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𝛼</m:t>
                            </m:r>
                            <m:r>
                              <a:rPr lang="en-US" sz="2400" b="1" i="1" dirty="0">
                                <a:latin typeface="Cambria Math" panose="02040503050406030204" pitchFamily="18" charset="0"/>
                              </a:rPr>
                              <m:t>𝒃</m:t>
                            </m:r>
                          </m:e>
                        </m:d>
                      </m:e>
                      <m:sup>
                        <m:r>
                          <a:rPr lang="en-US" sz="2400" i="1" dirty="0">
                            <a:latin typeface="Cambria Math" panose="02040503050406030204" pitchFamily="18" charset="0"/>
                            <a:ea typeface="Cambria Math" panose="02040503050406030204" pitchFamily="18" charset="0"/>
                          </a:rPr>
                          <m:t>2</m:t>
                        </m:r>
                      </m:sup>
                    </m:sSup>
                  </m:oMath>
                </a14:m>
                <a:r>
                  <a:rPr lang="en-US" sz="2400" dirty="0"/>
                  <a:t> </a:t>
                </a:r>
              </a:p>
              <a:p>
                <a:pPr marL="0" indent="0">
                  <a:buNone/>
                </a:pPr>
                <a:r>
                  <a:rPr lang="en-US" sz="2400" b="1" dirty="0">
                    <a:ea typeface="Cambria Math" panose="02040503050406030204" pitchFamily="18" charset="0"/>
                  </a:rPr>
                  <a:t>    </a:t>
                </a:r>
                <a14:m>
                  <m:oMath xmlns:m="http://schemas.openxmlformats.org/officeDocument/2006/math">
                    <m:r>
                      <a:rPr lang="en-US" sz="2400" b="1" i="1" dirty="0" smtClean="0">
                        <a:latin typeface="Cambria Math" panose="02040503050406030204" pitchFamily="18" charset="0"/>
                        <a:ea typeface="Cambria Math" panose="02040503050406030204" pitchFamily="18" charset="0"/>
                      </a:rPr>
                      <m:t> </m:t>
                    </m:r>
                    <m:r>
                      <a:rPr lang="en-US" sz="2400" b="1" i="1" dirty="0">
                        <a:latin typeface="Cambria Math" panose="02040503050406030204" pitchFamily="18" charset="0"/>
                        <a:ea typeface="Cambria Math" panose="02040503050406030204" pitchFamily="18" charset="0"/>
                      </a:rPr>
                      <m:t>=</m:t>
                    </m:r>
                    <m:sSup>
                      <m:sSupPr>
                        <m:ctrlPr>
                          <a:rPr lang="en-US" sz="2400" b="1" i="1" dirty="0" smtClean="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𝛽</m:t>
                        </m:r>
                      </m:e>
                      <m:sup>
                        <m:r>
                          <a:rPr lang="en-US" sz="2400" b="0" i="1" dirty="0" smtClean="0">
                            <a:latin typeface="Cambria Math" panose="02040503050406030204" pitchFamily="18" charset="0"/>
                            <a:ea typeface="Cambria Math" panose="02040503050406030204" pitchFamily="18" charset="0"/>
                          </a:rPr>
                          <m:t>2</m:t>
                        </m:r>
                      </m:sup>
                    </m:sSup>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e>
                      <m:sup>
                        <m:r>
                          <a:rPr lang="en-US" sz="2400" i="1" dirty="0">
                            <a:latin typeface="Cambria Math" panose="02040503050406030204" pitchFamily="18" charset="0"/>
                            <a:ea typeface="Cambria Math" panose="02040503050406030204" pitchFamily="18" charset="0"/>
                          </a:rPr>
                          <m:t>2</m:t>
                        </m:r>
                      </m:sup>
                    </m:sSup>
                    <m:r>
                      <a:rPr lang="en-US" sz="2400" b="1"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2</m:t>
                    </m:r>
                    <m:r>
                      <a:rPr lang="en-US" sz="2400" i="1" dirty="0">
                        <a:latin typeface="Cambria Math" panose="02040503050406030204" pitchFamily="18" charset="0"/>
                        <a:ea typeface="Cambria Math" panose="02040503050406030204" pitchFamily="18" charset="0"/>
                      </a:rPr>
                      <m:t>𝛼𝛽</m:t>
                    </m:r>
                    <m:sSup>
                      <m:sSupPr>
                        <m:ctrlPr>
                          <a:rPr lang="en-US" sz="2400" b="1" i="1" dirty="0">
                            <a:latin typeface="Cambria Math" panose="02040503050406030204" pitchFamily="18" charset="0"/>
                            <a:ea typeface="Cambria Math" panose="02040503050406030204" pitchFamily="18" charset="0"/>
                          </a:rPr>
                        </m:ctrlPr>
                      </m:sSupPr>
                      <m:e>
                        <m:d>
                          <m:dPr>
                            <m:ctrlPr>
                              <a:rPr lang="en-US" sz="2400" b="1" i="1" dirty="0">
                                <a:latin typeface="Cambria Math" panose="02040503050406030204" pitchFamily="18" charset="0"/>
                                <a:ea typeface="Cambria Math" panose="02040503050406030204" pitchFamily="18" charset="0"/>
                              </a:rPr>
                            </m:ctrlPr>
                          </m:dPr>
                          <m:e>
                            <m:r>
                              <a:rPr lang="en-US" sz="2400" b="1" i="1" dirty="0">
                                <a:latin typeface="Cambria Math" panose="02040503050406030204" pitchFamily="18" charset="0"/>
                              </a:rPr>
                              <m:t>𝒂</m:t>
                            </m:r>
                          </m:e>
                        </m:d>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𝒃</m:t>
                    </m:r>
                    <m:r>
                      <a:rPr lang="en-US" sz="2400" b="1" i="1" dirty="0">
                        <a:latin typeface="Cambria Math" panose="02040503050406030204" pitchFamily="18" charset="0"/>
                      </a:rPr>
                      <m:t>+</m:t>
                    </m:r>
                    <m:sSup>
                      <m:sSupPr>
                        <m:ctrlPr>
                          <a:rPr lang="en-US" sz="2400" b="1" i="1" dirty="0">
                            <a:latin typeface="Cambria Math" panose="02040503050406030204" pitchFamily="18" charset="0"/>
                            <a:ea typeface="Cambria Math" panose="02040503050406030204" pitchFamily="18" charset="0"/>
                          </a:rPr>
                        </m:ctrlPr>
                      </m:sSupPr>
                      <m:e>
                        <m:r>
                          <a:rPr lang="en-US" sz="2400" i="1" dirty="0" smtClean="0">
                            <a:latin typeface="Cambria Math" panose="02040503050406030204" pitchFamily="18" charset="0"/>
                            <a:ea typeface="Cambria Math" panose="02040503050406030204" pitchFamily="18" charset="0"/>
                          </a:rPr>
                          <m:t>𝛼</m:t>
                        </m:r>
                      </m:e>
                      <m:sup>
                        <m:r>
                          <a:rPr lang="en-US" sz="2400" b="0" i="1" dirty="0">
                            <a:latin typeface="Cambria Math" panose="02040503050406030204" pitchFamily="18" charset="0"/>
                            <a:ea typeface="Cambria Math" panose="02040503050406030204" pitchFamily="18" charset="0"/>
                          </a:rPr>
                          <m:t>2</m:t>
                        </m:r>
                      </m:sup>
                    </m:sSup>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b="1" i="1" dirty="0" smtClean="0">
                                <a:latin typeface="Cambria Math" panose="02040503050406030204" pitchFamily="18" charset="0"/>
                              </a:rPr>
                              <m:t>𝒃</m:t>
                            </m:r>
                          </m:e>
                        </m:d>
                      </m:e>
                      <m:sup>
                        <m:r>
                          <a:rPr lang="en-US" sz="2400" i="1" dirty="0">
                            <a:latin typeface="Cambria Math" panose="02040503050406030204" pitchFamily="18" charset="0"/>
                            <a:ea typeface="Cambria Math" panose="02040503050406030204" pitchFamily="18" charset="0"/>
                          </a:rPr>
                          <m:t>2</m:t>
                        </m:r>
                      </m:sup>
                    </m:sSup>
                  </m:oMath>
                </a14:m>
                <a:endParaRPr lang="en-US" sz="2400" dirty="0"/>
              </a:p>
              <a:p>
                <a:pPr marL="0" indent="0">
                  <a:buNone/>
                </a:pPr>
                <a:r>
                  <a:rPr lang="en-US" sz="2400" b="1" dirty="0">
                    <a:ea typeface="Cambria Math" panose="02040503050406030204" pitchFamily="18" charset="0"/>
                  </a:rPr>
                  <a:t>     </a:t>
                </a:r>
                <a14:m>
                  <m:oMath xmlns:m="http://schemas.openxmlformats.org/officeDocument/2006/math">
                    <m:r>
                      <a:rPr lang="en-US" sz="2400" b="1" i="1" dirty="0" smtClean="0">
                        <a:latin typeface="Cambria Math" panose="02040503050406030204" pitchFamily="18" charset="0"/>
                        <a:ea typeface="Cambria Math" panose="02040503050406030204" pitchFamily="18" charset="0"/>
                      </a:rPr>
                      <m:t>=</m:t>
                    </m:r>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𝒃</m:t>
                            </m:r>
                          </m:e>
                        </m:d>
                      </m:e>
                      <m:sup>
                        <m:r>
                          <a:rPr lang="en-US" sz="2400" i="1" dirty="0">
                            <a:latin typeface="Cambria Math" panose="02040503050406030204" pitchFamily="18" charset="0"/>
                            <a:ea typeface="Cambria Math" panose="02040503050406030204" pitchFamily="18" charset="0"/>
                          </a:rPr>
                          <m:t>2</m:t>
                        </m:r>
                      </m:sup>
                    </m:sSup>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e>
                      <m:sup>
                        <m:r>
                          <a:rPr lang="en-US" sz="2400" i="1" dirty="0">
                            <a:latin typeface="Cambria Math" panose="02040503050406030204" pitchFamily="18" charset="0"/>
                            <a:ea typeface="Cambria Math" panose="02040503050406030204" pitchFamily="18" charset="0"/>
                          </a:rPr>
                          <m:t>2</m:t>
                        </m:r>
                      </m:sup>
                    </m:sSup>
                    <m:r>
                      <a:rPr lang="en-US" sz="2400" b="1"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2</m:t>
                    </m:r>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𝒃</m:t>
                        </m:r>
                      </m:e>
                    </m:d>
                    <m:sSup>
                      <m:sSupPr>
                        <m:ctrlPr>
                          <a:rPr lang="en-US" sz="2400" b="1" i="1" dirty="0">
                            <a:latin typeface="Cambria Math" panose="02040503050406030204" pitchFamily="18" charset="0"/>
                            <a:ea typeface="Cambria Math" panose="02040503050406030204" pitchFamily="18" charset="0"/>
                          </a:rPr>
                        </m:ctrlPr>
                      </m:sSupPr>
                      <m:e>
                        <m:d>
                          <m:dPr>
                            <m:ctrlPr>
                              <a:rPr lang="en-US" sz="2400" b="1" i="1" dirty="0">
                                <a:latin typeface="Cambria Math" panose="02040503050406030204" pitchFamily="18" charset="0"/>
                                <a:ea typeface="Cambria Math" panose="02040503050406030204" pitchFamily="18" charset="0"/>
                              </a:rPr>
                            </m:ctrlPr>
                          </m:dPr>
                          <m:e>
                            <m:r>
                              <a:rPr lang="en-US" sz="2400" b="1" i="1" dirty="0">
                                <a:latin typeface="Cambria Math" panose="02040503050406030204" pitchFamily="18" charset="0"/>
                              </a:rPr>
                              <m:t>𝒂</m:t>
                            </m:r>
                          </m:e>
                        </m:d>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𝒃</m:t>
                    </m:r>
                    <m:r>
                      <a:rPr lang="en-US" sz="2400" b="1" i="1" dirty="0">
                        <a:latin typeface="Cambria Math" panose="02040503050406030204" pitchFamily="18" charset="0"/>
                      </a:rPr>
                      <m:t>+</m:t>
                    </m:r>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e>
                      <m:sup>
                        <m:r>
                          <a:rPr lang="en-US" sz="2400" i="1" dirty="0">
                            <a:latin typeface="Cambria Math" panose="02040503050406030204" pitchFamily="18" charset="0"/>
                            <a:ea typeface="Cambria Math" panose="02040503050406030204" pitchFamily="18" charset="0"/>
                          </a:rPr>
                          <m:t>2</m:t>
                        </m:r>
                      </m:sup>
                    </m:sSup>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𝒃</m:t>
                            </m:r>
                          </m:e>
                        </m:d>
                      </m:e>
                      <m:sup>
                        <m:r>
                          <a:rPr lang="en-US" sz="2400" i="1" dirty="0">
                            <a:latin typeface="Cambria Math" panose="02040503050406030204" pitchFamily="18" charset="0"/>
                            <a:ea typeface="Cambria Math" panose="02040503050406030204" pitchFamily="18" charset="0"/>
                          </a:rPr>
                          <m:t>2</m:t>
                        </m:r>
                      </m:sup>
                    </m:sSup>
                  </m:oMath>
                </a14:m>
                <a:endParaRPr lang="en-US" sz="2400" dirty="0"/>
              </a:p>
              <a:p>
                <a:pPr marL="0" indent="0">
                  <a:buNone/>
                </a:pPr>
                <a:r>
                  <a:rPr lang="en-US" sz="2400" b="1" dirty="0">
                    <a:ea typeface="Cambria Math" panose="02040503050406030204" pitchFamily="18" charset="0"/>
                  </a:rPr>
                  <a:t>     </a:t>
                </a:r>
                <a14:m>
                  <m:oMath xmlns:m="http://schemas.openxmlformats.org/officeDocument/2006/math">
                    <m:r>
                      <a:rPr lang="en-US" sz="2400" b="1" i="1" dirty="0">
                        <a:latin typeface="Cambria Math" panose="02040503050406030204" pitchFamily="18" charset="0"/>
                        <a:ea typeface="Cambria Math" panose="02040503050406030204" pitchFamily="18" charset="0"/>
                      </a:rPr>
                      <m:t>=</m:t>
                    </m:r>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𝒃</m:t>
                            </m:r>
                          </m:e>
                        </m:d>
                      </m:e>
                      <m:sup>
                        <m:r>
                          <a:rPr lang="en-US" sz="2400" i="1" dirty="0">
                            <a:latin typeface="Cambria Math" panose="02040503050406030204" pitchFamily="18" charset="0"/>
                            <a:ea typeface="Cambria Math" panose="02040503050406030204" pitchFamily="18" charset="0"/>
                          </a:rPr>
                          <m:t>2</m:t>
                        </m:r>
                      </m:sup>
                    </m:sSup>
                    <m:sSup>
                      <m:sSupPr>
                        <m:ctrlPr>
                          <a:rPr lang="en-US" sz="2400" b="1" i="1" dirty="0">
                            <a:latin typeface="Cambria Math" panose="02040503050406030204" pitchFamily="18" charset="0"/>
                            <a:ea typeface="Cambria Math" panose="02040503050406030204" pitchFamily="18" charset="0"/>
                          </a:rPr>
                        </m:ctrlPr>
                      </m:sSupPr>
                      <m:e>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e>
                      <m:sup>
                        <m:r>
                          <a:rPr lang="en-US" sz="2400" i="1" dirty="0">
                            <a:latin typeface="Cambria Math" panose="02040503050406030204" pitchFamily="18" charset="0"/>
                            <a:ea typeface="Cambria Math" panose="02040503050406030204" pitchFamily="18" charset="0"/>
                          </a:rPr>
                          <m:t>2</m:t>
                        </m:r>
                      </m:sup>
                    </m:sSup>
                    <m:r>
                      <a:rPr lang="en-US" sz="2400" b="1" i="1" dirty="0">
                        <a:latin typeface="Cambria Math" panose="02040503050406030204" pitchFamily="18" charset="0"/>
                        <a:ea typeface="Cambria Math" panose="02040503050406030204" pitchFamily="18" charset="0"/>
                      </a:rPr>
                      <m:t>−</m:t>
                    </m:r>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𝒃</m:t>
                        </m:r>
                      </m:e>
                    </m:d>
                    <m:sSup>
                      <m:sSupPr>
                        <m:ctrlPr>
                          <a:rPr lang="en-US" sz="2400" b="1" i="1" dirty="0">
                            <a:latin typeface="Cambria Math" panose="02040503050406030204" pitchFamily="18" charset="0"/>
                            <a:ea typeface="Cambria Math" panose="02040503050406030204" pitchFamily="18" charset="0"/>
                          </a:rPr>
                        </m:ctrlPr>
                      </m:sSupPr>
                      <m:e>
                        <m:d>
                          <m:dPr>
                            <m:ctrlPr>
                              <a:rPr lang="en-US" sz="2400" b="1" i="1" dirty="0">
                                <a:latin typeface="Cambria Math" panose="02040503050406030204" pitchFamily="18" charset="0"/>
                                <a:ea typeface="Cambria Math" panose="02040503050406030204" pitchFamily="18" charset="0"/>
                              </a:rPr>
                            </m:ctrlPr>
                          </m:dPr>
                          <m:e>
                            <m:r>
                              <a:rPr lang="en-US" sz="2400" b="1" i="1" dirty="0">
                                <a:latin typeface="Cambria Math" panose="02040503050406030204" pitchFamily="18" charset="0"/>
                              </a:rPr>
                              <m:t>𝒂</m:t>
                            </m:r>
                          </m:e>
                        </m:d>
                      </m:e>
                      <m:sup>
                        <m:r>
                          <m:rPr>
                            <m:sty m:val="p"/>
                          </m:rPr>
                          <a:rPr lang="en-US" sz="2400" dirty="0">
                            <a:latin typeface="Cambria Math" panose="02040503050406030204" pitchFamily="18" charset="0"/>
                            <a:ea typeface="Cambria Math" panose="02040503050406030204" pitchFamily="18" charset="0"/>
                          </a:rPr>
                          <m:t>T</m:t>
                        </m:r>
                      </m:sup>
                    </m:sSup>
                    <m:r>
                      <a:rPr lang="en-US" sz="2400" b="0" i="0" dirty="0" smtClean="0">
                        <a:latin typeface="Cambria Math" panose="02040503050406030204" pitchFamily="18" charset="0"/>
                        <a:ea typeface="Cambria Math" panose="02040503050406030204" pitchFamily="18" charset="0"/>
                      </a:rPr>
                      <m:t>=</m:t>
                    </m:r>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𝒃</m:t>
                        </m:r>
                      </m:e>
                    </m:d>
                    <m:r>
                      <a:rPr lang="en-US" sz="2400" b="1" i="1" dirty="0" smtClean="0">
                        <a:latin typeface="Cambria Math" panose="02040503050406030204" pitchFamily="18" charset="0"/>
                      </a:rPr>
                      <m:t>−</m:t>
                    </m:r>
                    <m:sSup>
                      <m:sSupPr>
                        <m:ctrlPr>
                          <a:rPr lang="en-US" sz="2400" b="1" i="1" dirty="0">
                            <a:latin typeface="Cambria Math" panose="02040503050406030204" pitchFamily="18" charset="0"/>
                            <a:ea typeface="Cambria Math" panose="02040503050406030204" pitchFamily="18" charset="0"/>
                          </a:rPr>
                        </m:ctrlPr>
                      </m:sSupPr>
                      <m:e>
                        <m:d>
                          <m:dPr>
                            <m:ctrlPr>
                              <a:rPr lang="en-US" sz="2400" b="1" i="1" dirty="0">
                                <a:latin typeface="Cambria Math" panose="02040503050406030204" pitchFamily="18" charset="0"/>
                                <a:ea typeface="Cambria Math" panose="02040503050406030204" pitchFamily="18" charset="0"/>
                              </a:rPr>
                            </m:ctrlPr>
                          </m:dPr>
                          <m:e>
                            <m:r>
                              <a:rPr lang="en-US" sz="2400" b="1" i="1" dirty="0">
                                <a:latin typeface="Cambria Math" panose="02040503050406030204" pitchFamily="18" charset="0"/>
                              </a:rPr>
                              <m:t>𝒂</m:t>
                            </m:r>
                          </m:e>
                        </m:d>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𝒃</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b="-3053"/>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52</a:t>
            </a:fld>
            <a:endParaRPr lang="en-US" sz="2000" dirty="0"/>
          </a:p>
        </p:txBody>
      </p:sp>
    </p:spTree>
    <p:extLst>
      <p:ext uri="{BB962C8B-B14F-4D97-AF65-F5344CB8AC3E}">
        <p14:creationId xmlns:p14="http://schemas.microsoft.com/office/powerpoint/2010/main" val="2416337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Angle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The angle </a:t>
                </a:r>
                <a14:m>
                  <m:oMath xmlns:m="http://schemas.openxmlformats.org/officeDocument/2006/math">
                    <m:r>
                      <a:rPr lang="en-US" b="0" i="1" dirty="0" smtClean="0">
                        <a:latin typeface="Cambria Math" panose="02040503050406030204" pitchFamily="18" charset="0"/>
                        <a:ea typeface="Cambria Math" panose="02040503050406030204" pitchFamily="18" charset="0"/>
                      </a:rPr>
                      <m:t>𝜃</m:t>
                    </m:r>
                  </m:oMath>
                </a14:m>
                <a:r>
                  <a:rPr lang="en-US" dirty="0"/>
                  <a:t> between two nonzero vectors </a:t>
                </a:r>
                <a14:m>
                  <m:oMath xmlns:m="http://schemas.openxmlformats.org/officeDocument/2006/math">
                    <m:r>
                      <a:rPr lang="en-US" b="1" i="1" dirty="0">
                        <a:latin typeface="Cambria Math" panose="02040503050406030204" pitchFamily="18" charset="0"/>
                      </a:rPr>
                      <m:t>𝒂</m:t>
                    </m:r>
                  </m:oMath>
                </a14:m>
                <a:r>
                  <a:rPr lang="en-US" dirty="0"/>
                  <a:t> and </a:t>
                </a:r>
                <a14:m>
                  <m:oMath xmlns:m="http://schemas.openxmlformats.org/officeDocument/2006/math">
                    <m:r>
                      <a:rPr lang="en-US" b="1" i="1" dirty="0" smtClean="0">
                        <a:latin typeface="Cambria Math" panose="02040503050406030204" pitchFamily="18" charset="0"/>
                      </a:rPr>
                      <m:t>𝒃</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m:t>
                      </m:r>
                      <m:d>
                        <m:dPr>
                          <m:ctrlPr>
                            <a:rPr lang="en-US" b="1" i="1" dirty="0">
                              <a:latin typeface="Cambria Math" panose="02040503050406030204" pitchFamily="18" charset="0"/>
                              <a:ea typeface="Cambria Math" panose="02040503050406030204" pitchFamily="18" charset="0"/>
                            </a:rPr>
                          </m:ctrlPr>
                        </m:dPr>
                        <m:e>
                          <m:r>
                            <a:rPr lang="en-US" b="1" i="1" dirty="0">
                              <a:latin typeface="Cambria Math" panose="02040503050406030204" pitchFamily="18" charset="0"/>
                              <a:ea typeface="Cambria Math" panose="02040503050406030204" pitchFamily="18" charset="0"/>
                            </a:rPr>
                            <m:t>𝒂</m:t>
                          </m:r>
                          <m:r>
                            <a:rPr lang="en-US" i="1" dirty="0">
                              <a:latin typeface="Cambria Math" panose="02040503050406030204" pitchFamily="18" charset="0"/>
                              <a:ea typeface="Cambria Math" panose="02040503050406030204" pitchFamily="18" charset="0"/>
                            </a:rPr>
                            <m:t>,</m:t>
                          </m:r>
                          <m:r>
                            <a:rPr lang="en-US" b="1" i="1" dirty="0">
                              <a:latin typeface="Cambria Math" panose="02040503050406030204" pitchFamily="18" charset="0"/>
                              <a:ea typeface="Cambria Math" panose="02040503050406030204" pitchFamily="18" charset="0"/>
                            </a:rPr>
                            <m:t>𝒃</m:t>
                          </m:r>
                        </m:e>
                      </m:d>
                      <m:r>
                        <a:rPr lang="en-US"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func>
                        <m:funcPr>
                          <m:ctrlPr>
                            <a:rPr lang="en-US" b="0" i="1" dirty="0" smtClean="0">
                              <a:latin typeface="Cambria Math" panose="02040503050406030204" pitchFamily="18" charset="0"/>
                              <a:ea typeface="Cambria Math" panose="02040503050406030204" pitchFamily="18" charset="0"/>
                            </a:rPr>
                          </m:ctrlPr>
                        </m:funcPr>
                        <m:fName>
                          <m:sSup>
                            <m:sSupPr>
                              <m:ctrlPr>
                                <a:rPr lang="en-US" b="0" i="1" dirty="0" smtClean="0">
                                  <a:latin typeface="Cambria Math" panose="02040503050406030204" pitchFamily="18" charset="0"/>
                                  <a:ea typeface="Cambria Math" panose="02040503050406030204" pitchFamily="18" charset="0"/>
                                </a:rPr>
                              </m:ctrlPr>
                            </m:sSupPr>
                            <m:e>
                              <m:r>
                                <m:rPr>
                                  <m:sty m:val="p"/>
                                </m:rPr>
                                <a:rPr lang="en-US" b="0" i="0" dirty="0" smtClean="0">
                                  <a:latin typeface="Cambria Math" panose="02040503050406030204" pitchFamily="18" charset="0"/>
                                  <a:ea typeface="Cambria Math" panose="02040503050406030204" pitchFamily="18" charset="0"/>
                                </a:rPr>
                                <m:t>cos</m:t>
                              </m:r>
                            </m:e>
                            <m:sup>
                              <m:r>
                                <a:rPr lang="en-US" b="0" i="1" dirty="0" smtClean="0">
                                  <a:latin typeface="Cambria Math" panose="02040503050406030204" pitchFamily="18" charset="0"/>
                                  <a:ea typeface="Cambria Math" panose="02040503050406030204" pitchFamily="18" charset="0"/>
                                </a:rPr>
                                <m:t>−1</m:t>
                              </m:r>
                            </m:sup>
                          </m:sSup>
                        </m:fName>
                        <m:e>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p>
                                <m:sSupPr>
                                  <m:ctrlPr>
                                    <a:rPr lang="en-US" b="1" i="1" dirty="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𝒂</m:t>
                                  </m:r>
                                </m:e>
                                <m:sup>
                                  <m:r>
                                    <m:rPr>
                                      <m:sty m:val="p"/>
                                    </m:rPr>
                                    <a:rPr lang="en-US" dirty="0">
                                      <a:latin typeface="Cambria Math" panose="02040503050406030204" pitchFamily="18" charset="0"/>
                                      <a:ea typeface="Cambria Math" panose="02040503050406030204" pitchFamily="18" charset="0"/>
                                    </a:rPr>
                                    <m:t>T</m:t>
                                  </m:r>
                                </m:sup>
                              </m:sSup>
                              <m:r>
                                <a:rPr lang="en-US" b="1" i="1" dirty="0">
                                  <a:latin typeface="Cambria Math" panose="02040503050406030204" pitchFamily="18" charset="0"/>
                                </a:rPr>
                                <m:t>𝒃</m:t>
                              </m:r>
                            </m:num>
                            <m:den>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𝒂</m:t>
                                  </m:r>
                                </m:e>
                              </m:d>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𝒃</m:t>
                                  </m:r>
                                </m:e>
                              </m:d>
                            </m:den>
                          </m:f>
                          <m:r>
                            <a:rPr lang="en-US" b="0" i="1" dirty="0" smtClean="0">
                              <a:latin typeface="Cambria Math" panose="02040503050406030204" pitchFamily="18" charset="0"/>
                              <a:ea typeface="Cambria Math" panose="02040503050406030204" pitchFamily="18" charset="0"/>
                            </a:rPr>
                            <m:t>)</m:t>
                          </m:r>
                        </m:e>
                      </m:func>
                    </m:oMath>
                  </m:oMathPara>
                </a14:m>
                <a:endParaRPr lang="en-US" dirty="0"/>
              </a:p>
              <a:p>
                <a:pPr marL="0" indent="0">
                  <a:buNone/>
                </a:pPr>
                <a:r>
                  <a:rPr lang="en-US" dirty="0"/>
                  <a:t>where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m:rPr>
                            <m:sty m:val="p"/>
                          </m:rPr>
                          <a:rPr lang="en-US" dirty="0">
                            <a:latin typeface="Cambria Math" panose="02040503050406030204" pitchFamily="18" charset="0"/>
                            <a:ea typeface="Cambria Math" panose="02040503050406030204" pitchFamily="18" charset="0"/>
                          </a:rPr>
                          <m:t>cos</m:t>
                        </m:r>
                      </m:e>
                      <m:sup>
                        <m:r>
                          <a:rPr lang="en-US" i="1" dirty="0">
                            <a:latin typeface="Cambria Math" panose="02040503050406030204" pitchFamily="18" charset="0"/>
                            <a:ea typeface="Cambria Math" panose="02040503050406030204" pitchFamily="18" charset="0"/>
                          </a:rPr>
                          <m:t>−1</m:t>
                        </m:r>
                      </m:sup>
                    </m:sSup>
                  </m:oMath>
                </a14:m>
                <a:r>
                  <a:rPr lang="en-US" dirty="0"/>
                  <a:t> denotes the inverse cosine.</a:t>
                </a:r>
              </a:p>
              <a:p>
                <a:pPr marL="0" indent="0">
                  <a:buNone/>
                </a:pPr>
                <a14:m>
                  <m:oMathPara xmlns:m="http://schemas.openxmlformats.org/officeDocument/2006/math">
                    <m:oMathParaPr>
                      <m:jc m:val="centerGroup"/>
                    </m:oMathParaPr>
                    <m:oMath xmlns:m="http://schemas.openxmlformats.org/officeDocument/2006/math">
                      <m:sSup>
                        <m:sSupPr>
                          <m:ctrlPr>
                            <a:rPr lang="en-US" b="1"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𝒂</m:t>
                          </m:r>
                        </m:e>
                        <m:sup>
                          <m:r>
                            <m:rPr>
                              <m:sty m:val="p"/>
                            </m:rPr>
                            <a:rPr lang="en-US" dirty="0">
                              <a:latin typeface="Cambria Math" panose="02040503050406030204" pitchFamily="18" charset="0"/>
                              <a:ea typeface="Cambria Math" panose="02040503050406030204" pitchFamily="18" charset="0"/>
                            </a:rPr>
                            <m:t>T</m:t>
                          </m:r>
                        </m:sup>
                      </m:sSup>
                      <m:r>
                        <a:rPr lang="en-US" b="1" i="1" dirty="0">
                          <a:latin typeface="Cambria Math" panose="02040503050406030204" pitchFamily="18" charset="0"/>
                        </a:rPr>
                        <m:t>𝒃</m:t>
                      </m:r>
                      <m:r>
                        <a:rPr lang="en-US" b="1" i="1" dirty="0" smtClean="0">
                          <a:latin typeface="Cambria Math" panose="02040503050406030204" pitchFamily="18" charset="0"/>
                        </a:rPr>
                        <m:t>=</m:t>
                      </m:r>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𝒂</m:t>
                          </m:r>
                        </m:e>
                      </m:d>
                      <m:d>
                        <m:dPr>
                          <m:begChr m:val="‖"/>
                          <m:endChr m:val="‖"/>
                          <m:ctrlPr>
                            <a:rPr lang="en-US" b="1" i="1" dirty="0">
                              <a:latin typeface="Cambria Math" panose="02040503050406030204" pitchFamily="18" charset="0"/>
                            </a:rPr>
                          </m:ctrlPr>
                        </m:dPr>
                        <m:e>
                          <m:r>
                            <a:rPr lang="en-US" b="1" i="1" dirty="0">
                              <a:latin typeface="Cambria Math" panose="02040503050406030204" pitchFamily="18" charset="0"/>
                            </a:rPr>
                            <m:t>𝒃</m:t>
                          </m:r>
                        </m:e>
                      </m:d>
                      <m:func>
                        <m:funcPr>
                          <m:ctrlPr>
                            <a:rPr lang="en-US" b="1"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r>
                            <a:rPr lang="en-US" i="1" dirty="0">
                              <a:latin typeface="Cambria Math" panose="02040503050406030204" pitchFamily="18" charset="0"/>
                              <a:ea typeface="Cambria Math" panose="02040503050406030204" pitchFamily="18" charset="0"/>
                            </a:rPr>
                            <m:t>𝜃</m:t>
                          </m:r>
                        </m:e>
                      </m:func>
                    </m:oMath>
                  </m:oMathPara>
                </a14:m>
                <a:endParaRPr lang="en-US" dirty="0"/>
              </a:p>
              <a:p>
                <a:pPr marL="0" indent="0">
                  <a:buNone/>
                </a:pPr>
                <a:r>
                  <a:rPr lang="en-US" dirty="0"/>
                  <a:t>Example:</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𝒂</m:t>
                      </m:r>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r>
                              <m:e>
                                <m:r>
                                  <a:rPr lang="en-US" b="0" i="1" smtClean="0">
                                    <a:latin typeface="Cambria Math" panose="02040503050406030204" pitchFamily="18" charset="0"/>
                                  </a:rPr>
                                  <m:t>−1</m:t>
                                </m:r>
                              </m:e>
                            </m:mr>
                          </m:m>
                        </m:e>
                      </m:d>
                      <m:r>
                        <a:rPr lang="en-US" i="1">
                          <a:latin typeface="Cambria Math" panose="02040503050406030204" pitchFamily="18" charset="0"/>
                        </a:rPr>
                        <m:t>, </m:t>
                      </m:r>
                      <m:r>
                        <a:rPr lang="en-US" b="1" i="1">
                          <a:latin typeface="Cambria Math" panose="02040503050406030204" pitchFamily="18" charset="0"/>
                        </a:rPr>
                        <m:t>𝒃</m:t>
                      </m:r>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0</m:t>
                                </m:r>
                              </m:e>
                            </m:mr>
                            <m:mr>
                              <m:e>
                                <m:r>
                                  <a:rPr lang="en-US" b="0" i="1" smtClean="0">
                                    <a:latin typeface="Cambria Math" panose="02040503050406030204" pitchFamily="18" charset="0"/>
                                  </a:rPr>
                                  <m:t>−3</m:t>
                                </m:r>
                              </m:e>
                            </m:mr>
                          </m:m>
                        </m:e>
                      </m:d>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53</a:t>
            </a:fld>
            <a:endParaRPr lang="en-US" sz="2000" dirty="0"/>
          </a:p>
        </p:txBody>
      </p:sp>
      <p:pic>
        <p:nvPicPr>
          <p:cNvPr id="5" name="Picture 4"/>
          <p:cNvPicPr>
            <a:picLocks noChangeAspect="1"/>
          </p:cNvPicPr>
          <p:nvPr/>
        </p:nvPicPr>
        <p:blipFill>
          <a:blip r:embed="rId3"/>
          <a:stretch>
            <a:fillRect/>
          </a:stretch>
        </p:blipFill>
        <p:spPr>
          <a:xfrm>
            <a:off x="995362" y="5124449"/>
            <a:ext cx="5968039" cy="942975"/>
          </a:xfrm>
          <a:prstGeom prst="rect">
            <a:avLst/>
          </a:prstGeom>
        </p:spPr>
      </p:pic>
    </p:spTree>
    <p:extLst>
      <p:ext uri="{BB962C8B-B14F-4D97-AF65-F5344CB8AC3E}">
        <p14:creationId xmlns:p14="http://schemas.microsoft.com/office/powerpoint/2010/main" val="1172956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Acute and obtuse angles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r>
                  <a:rPr lang="en-US" sz="2400" dirty="0"/>
                  <a:t>Angles are classified according to the sign of </a:t>
                </a:r>
                <a14:m>
                  <m:oMath xmlns:m="http://schemas.openxmlformats.org/officeDocument/2006/math">
                    <m:sSup>
                      <m:sSupPr>
                        <m:ctrlPr>
                          <a:rPr lang="en-US" sz="2400" b="1" i="1" dirty="0">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𝒂</m:t>
                        </m:r>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𝒃</m:t>
                    </m:r>
                  </m:oMath>
                </a14:m>
                <a:r>
                  <a:rPr lang="en-US" sz="2400" dirty="0"/>
                  <a:t>.</a:t>
                </a:r>
              </a:p>
              <a:p>
                <a:r>
                  <a:rPr lang="en-US" sz="2400" dirty="0"/>
                  <a:t>Suppose the two vectors nonzero </a:t>
                </a:r>
                <a14:m>
                  <m:oMath xmlns:m="http://schemas.openxmlformats.org/officeDocument/2006/math">
                    <m:r>
                      <a:rPr lang="en-US" sz="2400" b="0" i="1" dirty="0" smtClean="0">
                        <a:latin typeface="Cambria Math" panose="02040503050406030204" pitchFamily="18" charset="0"/>
                        <a:ea typeface="Cambria Math" panose="02040503050406030204" pitchFamily="18" charset="0"/>
                      </a:rPr>
                      <m:t>𝑛</m:t>
                    </m:r>
                  </m:oMath>
                </a14:m>
                <a:r>
                  <a:rPr lang="en-US" sz="2400" dirty="0"/>
                  <a:t>-vectors.</a:t>
                </a:r>
              </a:p>
              <a:p>
                <a:r>
                  <a:rPr lang="en-US" sz="2400" dirty="0"/>
                  <a:t>Orthogonal: </a:t>
                </a:r>
                <a14:m>
                  <m:oMath xmlns:m="http://schemas.openxmlformats.org/officeDocument/2006/math">
                    <m:sSup>
                      <m:sSupPr>
                        <m:ctrlPr>
                          <a:rPr lang="en-US" sz="2400" b="1" i="1" dirty="0">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𝒂</m:t>
                        </m:r>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𝒃</m:t>
                    </m:r>
                    <m:r>
                      <a:rPr lang="en-US" sz="2400" b="1" i="1" dirty="0" smtClean="0">
                        <a:latin typeface="Cambria Math" panose="02040503050406030204" pitchFamily="18" charset="0"/>
                      </a:rPr>
                      <m:t>=</m:t>
                    </m:r>
                    <m:r>
                      <a:rPr lang="en-US" sz="2400" b="0" i="1" dirty="0" smtClean="0">
                        <a:latin typeface="Cambria Math" panose="02040503050406030204" pitchFamily="18" charset="0"/>
                      </a:rPr>
                      <m:t>0</m:t>
                    </m:r>
                  </m:oMath>
                </a14:m>
                <a:r>
                  <a:rPr lang="en-US" sz="2400" dirty="0"/>
                  <a:t>, </a:t>
                </a:r>
                <a14:m>
                  <m:oMath xmlns:m="http://schemas.openxmlformats.org/officeDocument/2006/math">
                    <m:r>
                      <a:rPr lang="en-US" sz="2400" i="1" dirty="0">
                        <a:latin typeface="Cambria Math" panose="02040503050406030204" pitchFamily="18" charset="0"/>
                        <a:ea typeface="Cambria Math" panose="02040503050406030204" pitchFamily="18" charset="0"/>
                      </a:rPr>
                      <m:t>𝜃</m:t>
                    </m:r>
                    <m:r>
                      <a:rPr lang="en-US" sz="2400" b="0" i="1" dirty="0" smtClean="0">
                        <a:latin typeface="Cambria Math" panose="02040503050406030204" pitchFamily="18" charset="0"/>
                        <a:ea typeface="Cambria Math" panose="02040503050406030204" pitchFamily="18" charset="0"/>
                      </a:rPr>
                      <m:t>=</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90</m:t>
                        </m:r>
                      </m:e>
                      <m:sup>
                        <m:r>
                          <a:rPr lang="en-US" sz="2400" b="0" i="1" dirty="0" smtClean="0">
                            <a:latin typeface="Cambria Math" panose="02040503050406030204" pitchFamily="18" charset="0"/>
                            <a:ea typeface="Cambria Math" panose="02040503050406030204" pitchFamily="18" charset="0"/>
                          </a:rPr>
                          <m:t>°</m:t>
                        </m:r>
                      </m:sup>
                    </m:sSup>
                  </m:oMath>
                </a14:m>
                <a:r>
                  <a:rPr lang="en-US" sz="2400" dirty="0"/>
                  <a:t>,</a:t>
                </a:r>
                <a:r>
                  <a:rPr lang="en-US" sz="2400" dirty="0">
                    <a:ea typeface="Cambria Math" panose="02040503050406030204" pitchFamily="18" charset="0"/>
                  </a:rPr>
                  <a:t> </a:t>
                </a:r>
                <a14:m>
                  <m:oMath xmlns:m="http://schemas.openxmlformats.org/officeDocument/2006/math">
                    <m:r>
                      <a:rPr lang="en-US" sz="2400" i="1" dirty="0">
                        <a:latin typeface="Cambria Math" panose="02040503050406030204" pitchFamily="18" charset="0"/>
                        <a:ea typeface="Cambria Math" panose="02040503050406030204" pitchFamily="18" charset="0"/>
                      </a:rPr>
                      <m:t>𝜃</m:t>
                    </m:r>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𝜋</m:t>
                    </m:r>
                    <m:r>
                      <a:rPr lang="en-US" sz="2400" b="0" i="1" dirty="0" smtClean="0">
                        <a:latin typeface="Cambria Math" panose="02040503050406030204" pitchFamily="18" charset="0"/>
                        <a:ea typeface="Cambria Math" panose="02040503050406030204" pitchFamily="18" charset="0"/>
                      </a:rPr>
                      <m:t>/2</m:t>
                    </m:r>
                  </m:oMath>
                </a14:m>
                <a:r>
                  <a:rPr lang="en-US" sz="2400" dirty="0"/>
                  <a:t> </a:t>
                </a:r>
              </a:p>
              <a:p>
                <a:r>
                  <a:rPr lang="en-US" sz="2400" dirty="0"/>
                  <a:t>Alighted:</a:t>
                </a:r>
                <a14:m>
                  <m:oMath xmlns:m="http://schemas.openxmlformats.org/officeDocument/2006/math">
                    <m:sSup>
                      <m:sSupPr>
                        <m:ctrlPr>
                          <a:rPr lang="en-US" sz="2400" b="1" i="1" dirty="0">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𝒂</m:t>
                        </m:r>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𝒃</m:t>
                    </m:r>
                    <m:r>
                      <a:rPr lang="en-US" sz="2400" b="1" i="1" dirty="0">
                        <a:latin typeface="Cambria Math" panose="02040503050406030204" pitchFamily="18" charset="0"/>
                      </a:rPr>
                      <m:t>=</m:t>
                    </m:r>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𝒃</m:t>
                        </m:r>
                      </m:e>
                    </m:d>
                  </m:oMath>
                </a14:m>
                <a:r>
                  <a:rPr lang="en-US" sz="2400" dirty="0"/>
                  <a:t>, </a:t>
                </a:r>
                <a14:m>
                  <m:oMath xmlns:m="http://schemas.openxmlformats.org/officeDocument/2006/math">
                    <m:r>
                      <a:rPr lang="en-US" sz="2400" i="1" dirty="0">
                        <a:latin typeface="Cambria Math" panose="02040503050406030204" pitchFamily="18" charset="0"/>
                        <a:ea typeface="Cambria Math" panose="02040503050406030204" pitchFamily="18" charset="0"/>
                      </a:rPr>
                      <m:t>𝜃</m:t>
                    </m:r>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0</m:t>
                        </m:r>
                      </m:e>
                      <m:sup>
                        <m:r>
                          <a:rPr lang="en-US" sz="2400" i="1" dirty="0">
                            <a:latin typeface="Cambria Math" panose="02040503050406030204" pitchFamily="18" charset="0"/>
                            <a:ea typeface="Cambria Math" panose="02040503050406030204" pitchFamily="18" charset="0"/>
                          </a:rPr>
                          <m:t>°</m:t>
                        </m:r>
                      </m:sup>
                    </m:sSup>
                  </m:oMath>
                </a14:m>
                <a:r>
                  <a:rPr lang="en-US" sz="2400" dirty="0"/>
                  <a:t>, </a:t>
                </a:r>
                <a14:m>
                  <m:oMath xmlns:m="http://schemas.openxmlformats.org/officeDocument/2006/math">
                    <m:r>
                      <a:rPr lang="en-US" sz="2400" i="1" dirty="0">
                        <a:latin typeface="Cambria Math" panose="02040503050406030204" pitchFamily="18" charset="0"/>
                        <a:ea typeface="Cambria Math" panose="02040503050406030204" pitchFamily="18" charset="0"/>
                      </a:rPr>
                      <m:t>𝜃</m:t>
                    </m:r>
                    <m:r>
                      <a:rPr lang="en-US" sz="2400" b="0" i="1" dirty="0" smtClean="0">
                        <a:latin typeface="Cambria Math" panose="02040503050406030204" pitchFamily="18" charset="0"/>
                        <a:ea typeface="Cambria Math" panose="02040503050406030204" pitchFamily="18" charset="0"/>
                      </a:rPr>
                      <m:t>=0</m:t>
                    </m:r>
                  </m:oMath>
                </a14:m>
                <a:endParaRPr lang="en-US" sz="2400" dirty="0"/>
              </a:p>
              <a:p>
                <a:r>
                  <a:rPr lang="en-US" sz="2400" dirty="0"/>
                  <a:t>Anti-alighted:</a:t>
                </a:r>
                <a14:m>
                  <m:oMath xmlns:m="http://schemas.openxmlformats.org/officeDocument/2006/math">
                    <m:sSup>
                      <m:sSupPr>
                        <m:ctrlPr>
                          <a:rPr lang="en-US" sz="2400" b="1" i="1" dirty="0">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𝒂</m:t>
                        </m:r>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𝒃</m:t>
                    </m:r>
                    <m:r>
                      <a:rPr lang="en-US" sz="2400" b="1" i="1" dirty="0">
                        <a:latin typeface="Cambria Math" panose="02040503050406030204" pitchFamily="18" charset="0"/>
                      </a:rPr>
                      <m:t>=−</m:t>
                    </m:r>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e>
                    </m:d>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𝒃</m:t>
                        </m:r>
                      </m:e>
                    </m:d>
                  </m:oMath>
                </a14:m>
                <a:r>
                  <a:rPr lang="en-US" sz="2400" dirty="0"/>
                  <a:t>, </a:t>
                </a:r>
                <a14:m>
                  <m:oMath xmlns:m="http://schemas.openxmlformats.org/officeDocument/2006/math">
                    <m:r>
                      <a:rPr lang="en-US" sz="2400" i="1" dirty="0">
                        <a:latin typeface="Cambria Math" panose="02040503050406030204" pitchFamily="18" charset="0"/>
                        <a:ea typeface="Cambria Math" panose="02040503050406030204" pitchFamily="18" charset="0"/>
                      </a:rPr>
                      <m:t>𝜃</m:t>
                    </m:r>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𝜋</m:t>
                    </m:r>
                  </m:oMath>
                </a14:m>
                <a:endParaRPr lang="en-US" sz="2400" dirty="0"/>
              </a:p>
              <a:p>
                <a:r>
                  <a:rPr lang="en-US" sz="2400" dirty="0"/>
                  <a:t>Acute angle:  </a:t>
                </a:r>
                <a14:m>
                  <m:oMath xmlns:m="http://schemas.openxmlformats.org/officeDocument/2006/math">
                    <m:r>
                      <a:rPr lang="en-US" sz="2400" i="1" dirty="0">
                        <a:latin typeface="Cambria Math" panose="02040503050406030204" pitchFamily="18" charset="0"/>
                        <a:ea typeface="Cambria Math" panose="02040503050406030204" pitchFamily="18" charset="0"/>
                      </a:rPr>
                      <m:t>𝜃</m:t>
                    </m:r>
                    <m:r>
                      <a:rPr lang="en-US" sz="2400" b="0" i="1" dirty="0" smtClean="0">
                        <a:latin typeface="Cambria Math" panose="02040503050406030204" pitchFamily="18" charset="0"/>
                        <a:ea typeface="Cambria Math" panose="02040503050406030204" pitchFamily="18" charset="0"/>
                      </a:rPr>
                      <m:t>&lt;</m:t>
                    </m:r>
                  </m:oMath>
                </a14:m>
                <a:r>
                  <a:rPr lang="en-US" sz="2400" dirty="0">
                    <a:ea typeface="Cambria Math" panose="02040503050406030204" pitchFamily="18" charset="0"/>
                  </a:rPr>
                  <a:t> </a:t>
                </a:r>
                <a14:m>
                  <m:oMath xmlns:m="http://schemas.openxmlformats.org/officeDocument/2006/math">
                    <m:f>
                      <m:fPr>
                        <m:ctrlPr>
                          <a:rPr lang="en-US" sz="2400" i="1" dirty="0">
                            <a:latin typeface="Cambria Math" panose="02040503050406030204" pitchFamily="18" charset="0"/>
                            <a:ea typeface="Cambria Math" panose="02040503050406030204" pitchFamily="18" charset="0"/>
                          </a:rPr>
                        </m:ctrlPr>
                      </m:fPr>
                      <m:num>
                        <m:r>
                          <a:rPr lang="en-US" sz="2400" i="1" dirty="0">
                            <a:latin typeface="Cambria Math" panose="02040503050406030204" pitchFamily="18" charset="0"/>
                            <a:ea typeface="Cambria Math" panose="02040503050406030204" pitchFamily="18" charset="0"/>
                          </a:rPr>
                          <m:t>𝜋</m:t>
                        </m:r>
                      </m:num>
                      <m:den>
                        <m:r>
                          <a:rPr lang="en-US" sz="2400" i="1" dirty="0">
                            <a:latin typeface="Cambria Math" panose="02040503050406030204" pitchFamily="18" charset="0"/>
                            <a:ea typeface="Cambria Math" panose="02040503050406030204" pitchFamily="18" charset="0"/>
                          </a:rPr>
                          <m:t>2</m:t>
                        </m:r>
                      </m:den>
                    </m:f>
                    <m:r>
                      <a:rPr lang="en-US" sz="2400" b="0" i="1" dirty="0" smtClean="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90</m:t>
                        </m:r>
                      </m:e>
                      <m:sup>
                        <m:r>
                          <a:rPr lang="en-US" sz="2400" i="1" dirty="0">
                            <a:latin typeface="Cambria Math" panose="02040503050406030204" pitchFamily="18" charset="0"/>
                            <a:ea typeface="Cambria Math" panose="02040503050406030204" pitchFamily="18" charset="0"/>
                          </a:rPr>
                          <m:t>°</m:t>
                        </m:r>
                      </m:sup>
                    </m:sSup>
                  </m:oMath>
                </a14:m>
                <a:endParaRPr lang="en-US" sz="2400" dirty="0"/>
              </a:p>
              <a:p>
                <a:r>
                  <a:rPr lang="en-US" sz="2400" dirty="0"/>
                  <a:t>Obtuse angle </a:t>
                </a:r>
                <a14:m>
                  <m:oMath xmlns:m="http://schemas.openxmlformats.org/officeDocument/2006/math">
                    <m:r>
                      <a:rPr lang="en-US" sz="2400" i="1" dirty="0">
                        <a:latin typeface="Cambria Math" panose="02040503050406030204" pitchFamily="18" charset="0"/>
                        <a:ea typeface="Cambria Math" panose="02040503050406030204" pitchFamily="18" charset="0"/>
                      </a:rPr>
                      <m:t>𝜃</m:t>
                    </m:r>
                    <m:r>
                      <a:rPr lang="en-US" sz="2400" b="0" i="1" dirty="0" smtClean="0">
                        <a:latin typeface="Cambria Math" panose="02040503050406030204" pitchFamily="18" charset="0"/>
                        <a:ea typeface="Cambria Math" panose="02040503050406030204" pitchFamily="18" charset="0"/>
                      </a:rPr>
                      <m:t>&gt;</m:t>
                    </m:r>
                  </m:oMath>
                </a14:m>
                <a:r>
                  <a:rPr lang="en-US" sz="2400" dirty="0">
                    <a:ea typeface="Cambria Math" panose="02040503050406030204" pitchFamily="18" charset="0"/>
                  </a:rPr>
                  <a:t> </a:t>
                </a:r>
                <a14:m>
                  <m:oMath xmlns:m="http://schemas.openxmlformats.org/officeDocument/2006/math">
                    <m:f>
                      <m:fPr>
                        <m:ctrlPr>
                          <a:rPr lang="en-US" sz="2400" i="1" dirty="0">
                            <a:latin typeface="Cambria Math" panose="02040503050406030204" pitchFamily="18" charset="0"/>
                            <a:ea typeface="Cambria Math" panose="02040503050406030204" pitchFamily="18" charset="0"/>
                          </a:rPr>
                        </m:ctrlPr>
                      </m:fPr>
                      <m:num>
                        <m:r>
                          <a:rPr lang="en-US" sz="2400" i="1" dirty="0">
                            <a:latin typeface="Cambria Math" panose="02040503050406030204" pitchFamily="18" charset="0"/>
                            <a:ea typeface="Cambria Math" panose="02040503050406030204" pitchFamily="18" charset="0"/>
                          </a:rPr>
                          <m:t>𝜋</m:t>
                        </m:r>
                      </m:num>
                      <m:den>
                        <m:r>
                          <a:rPr lang="en-US" sz="2400" i="1" dirty="0">
                            <a:latin typeface="Cambria Math" panose="02040503050406030204" pitchFamily="18" charset="0"/>
                            <a:ea typeface="Cambria Math" panose="02040503050406030204" pitchFamily="18" charset="0"/>
                          </a:rPr>
                          <m:t>2</m:t>
                        </m:r>
                      </m:den>
                    </m:f>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90</m:t>
                        </m:r>
                      </m:e>
                      <m:sup>
                        <m:r>
                          <a:rPr lang="en-US" sz="2400" i="1" dirty="0">
                            <a:latin typeface="Cambria Math" panose="02040503050406030204" pitchFamily="18" charset="0"/>
                            <a:ea typeface="Cambria Math" panose="02040503050406030204" pitchFamily="18" charset="0"/>
                          </a:rPr>
                          <m:t>°</m:t>
                        </m:r>
                      </m:sup>
                    </m:sSup>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951" t="-141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54</a:t>
            </a:fld>
            <a:endParaRPr lang="en-US" sz="2000" dirty="0"/>
          </a:p>
        </p:txBody>
      </p:sp>
      <p:pic>
        <p:nvPicPr>
          <p:cNvPr id="6" name="Picture 5"/>
          <p:cNvPicPr>
            <a:picLocks noChangeAspect="1"/>
          </p:cNvPicPr>
          <p:nvPr/>
        </p:nvPicPr>
        <p:blipFill>
          <a:blip r:embed="rId3"/>
          <a:stretch>
            <a:fillRect/>
          </a:stretch>
        </p:blipFill>
        <p:spPr>
          <a:xfrm>
            <a:off x="4359295" y="3886518"/>
            <a:ext cx="4603730" cy="2235201"/>
          </a:xfrm>
          <a:prstGeom prst="rect">
            <a:avLst/>
          </a:prstGeom>
        </p:spPr>
      </p:pic>
    </p:spTree>
    <p:extLst>
      <p:ext uri="{BB962C8B-B14F-4D97-AF65-F5344CB8AC3E}">
        <p14:creationId xmlns:p14="http://schemas.microsoft.com/office/powerpoint/2010/main" val="3755545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Angle of unit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b="1" dirty="0"/>
                  <a:t>Unit vectors</a:t>
                </a:r>
              </a:p>
              <a:p>
                <a:pPr marL="0" indent="0">
                  <a:buNone/>
                </a:pPr>
                <a:r>
                  <a:rPr lang="en-US" sz="2400" dirty="0"/>
                  <a:t>If  </a:t>
                </a:r>
                <a14:m>
                  <m:oMath xmlns:m="http://schemas.openxmlformats.org/officeDocument/2006/math">
                    <m:r>
                      <a:rPr lang="en-US" sz="2400" b="1" i="1" dirty="0" smtClean="0">
                        <a:latin typeface="Cambria Math" panose="02040503050406030204" pitchFamily="18" charset="0"/>
                      </a:rPr>
                      <m:t>𝒂</m:t>
                    </m:r>
                  </m:oMath>
                </a14:m>
                <a:r>
                  <a:rPr lang="en-US" sz="2400" dirty="0"/>
                  <a:t> and </a:t>
                </a:r>
                <a14:m>
                  <m:oMath xmlns:m="http://schemas.openxmlformats.org/officeDocument/2006/math">
                    <m:r>
                      <a:rPr lang="en-US" sz="2400" b="1" i="1" dirty="0">
                        <a:latin typeface="Cambria Math" panose="02040503050406030204" pitchFamily="18" charset="0"/>
                      </a:rPr>
                      <m:t>𝒃</m:t>
                    </m:r>
                    <m:r>
                      <a:rPr lang="en-US" sz="2400" b="1" i="1" dirty="0">
                        <a:latin typeface="Cambria Math" panose="02040503050406030204" pitchFamily="18" charset="0"/>
                      </a:rPr>
                      <m:t> </m:t>
                    </m:r>
                  </m:oMath>
                </a14:m>
                <a:r>
                  <a:rPr lang="en-US" sz="2400" dirty="0"/>
                  <a:t>are unit vectors, we can use of </a:t>
                </a:r>
                <a14:m>
                  <m:oMath xmlns:m="http://schemas.openxmlformats.org/officeDocument/2006/math">
                    <m:sSup>
                      <m:sSupPr>
                        <m:ctrlPr>
                          <a:rPr lang="en-US" sz="2400" b="1" i="1" dirty="0">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𝒂</m:t>
                        </m:r>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𝒃</m:t>
                    </m:r>
                  </m:oMath>
                </a14:m>
                <a:r>
                  <a:rPr lang="en-US" sz="2400" dirty="0"/>
                  <a:t>  or the angle between them to define the similarity between the two vectors.</a:t>
                </a:r>
              </a:p>
              <a:p>
                <a:pPr marL="0" indent="0">
                  <a:buNone/>
                </a:pPr>
                <a:r>
                  <a:rPr lang="en-US" sz="2400" b="1" dirty="0"/>
                  <a:t>Spherical distanc</a:t>
                </a:r>
                <a:r>
                  <a:rPr lang="en-US" sz="2400" dirty="0"/>
                  <a:t>e </a:t>
                </a:r>
              </a:p>
              <a:p>
                <a:pPr marL="0" indent="0">
                  <a:buNone/>
                </a:pPr>
                <a14:m>
                  <m:oMath xmlns:m="http://schemas.openxmlformats.org/officeDocument/2006/math">
                    <m:r>
                      <a:rPr lang="en-US" sz="2400" b="1" i="1" dirty="0">
                        <a:latin typeface="Cambria Math" panose="02040503050406030204" pitchFamily="18" charset="0"/>
                      </a:rPr>
                      <m:t>𝒂</m:t>
                    </m:r>
                  </m:oMath>
                </a14:m>
                <a:r>
                  <a:rPr lang="en-US" sz="2400" dirty="0"/>
                  <a:t> and </a:t>
                </a:r>
                <a14:m>
                  <m:oMath xmlns:m="http://schemas.openxmlformats.org/officeDocument/2006/math">
                    <m:r>
                      <a:rPr lang="en-US" sz="2400" b="1" i="1" dirty="0">
                        <a:latin typeface="Cambria Math" panose="02040503050406030204" pitchFamily="18" charset="0"/>
                      </a:rPr>
                      <m:t>𝒃</m:t>
                    </m:r>
                  </m:oMath>
                </a14:m>
                <a:r>
                  <a:rPr lang="en-US" sz="2400" dirty="0"/>
                  <a:t> are 3-vectors that represent two points on the sphere of radius 1. The spherical distance between them, measured along the sphere, is given by </a:t>
                </a:r>
                <a14:m>
                  <m:oMath xmlns:m="http://schemas.openxmlformats.org/officeDocument/2006/math">
                    <m:r>
                      <a:rPr lang="en-US" sz="2400" i="1" dirty="0">
                        <a:latin typeface="Cambria Math" panose="02040503050406030204" pitchFamily="18" charset="0"/>
                        <a:ea typeface="Cambria Math" panose="02040503050406030204" pitchFamily="18" charset="0"/>
                      </a:rPr>
                      <m:t>∠</m:t>
                    </m:r>
                    <m:d>
                      <m:dPr>
                        <m:ctrlPr>
                          <a:rPr lang="en-US" sz="2400" b="1" i="1" dirty="0">
                            <a:latin typeface="Cambria Math" panose="02040503050406030204" pitchFamily="18" charset="0"/>
                            <a:ea typeface="Cambria Math" panose="02040503050406030204" pitchFamily="18" charset="0"/>
                          </a:rPr>
                        </m:ctrlPr>
                      </m:dPr>
                      <m:e>
                        <m:r>
                          <a:rPr lang="en-US" sz="2400" b="1" i="1" dirty="0">
                            <a:latin typeface="Cambria Math" panose="02040503050406030204" pitchFamily="18" charset="0"/>
                            <a:ea typeface="Cambria Math" panose="02040503050406030204" pitchFamily="18" charset="0"/>
                          </a:rPr>
                          <m:t>𝒂</m:t>
                        </m:r>
                        <m:r>
                          <a:rPr lang="en-US" sz="2400"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𝒃</m:t>
                        </m:r>
                      </m:e>
                    </m:d>
                  </m:oMath>
                </a14:m>
                <a:r>
                  <a:rPr lang="en-US" sz="2400" dirty="0"/>
                  <a:t>.</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r="-73"/>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55</a:t>
            </a:fld>
            <a:endParaRPr lang="en-US" sz="2000" dirty="0"/>
          </a:p>
        </p:txBody>
      </p:sp>
      <p:pic>
        <p:nvPicPr>
          <p:cNvPr id="5" name="Picture 4"/>
          <p:cNvPicPr>
            <a:picLocks noChangeAspect="1"/>
          </p:cNvPicPr>
          <p:nvPr/>
        </p:nvPicPr>
        <p:blipFill>
          <a:blip r:embed="rId3"/>
          <a:stretch>
            <a:fillRect/>
          </a:stretch>
        </p:blipFill>
        <p:spPr>
          <a:xfrm>
            <a:off x="2677064" y="4010021"/>
            <a:ext cx="3216024" cy="2809877"/>
          </a:xfrm>
          <a:prstGeom prst="rect">
            <a:avLst/>
          </a:prstGeom>
        </p:spPr>
      </p:pic>
    </p:spTree>
    <p:extLst>
      <p:ext uri="{BB962C8B-B14F-4D97-AF65-F5344CB8AC3E}">
        <p14:creationId xmlns:p14="http://schemas.microsoft.com/office/powerpoint/2010/main" val="874495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b="1" dirty="0"/>
                  <a:t>Document similarity via angles</a:t>
                </a:r>
                <a:r>
                  <a:rPr lang="en-US" sz="2400" dirty="0"/>
                  <a:t>. </a:t>
                </a:r>
              </a:p>
              <a:p>
                <a:pPr marL="0" indent="0">
                  <a:buNone/>
                </a:pPr>
                <a14:m>
                  <m:oMath xmlns:m="http://schemas.openxmlformats.org/officeDocument/2006/math">
                    <m:r>
                      <a:rPr lang="en-US" sz="2400" b="1" i="1" dirty="0">
                        <a:latin typeface="Cambria Math" panose="02040503050406030204" pitchFamily="18" charset="0"/>
                      </a:rPr>
                      <m:t>𝒂</m:t>
                    </m:r>
                  </m:oMath>
                </a14:m>
                <a:r>
                  <a:rPr lang="en-US" sz="2400" dirty="0"/>
                  <a:t> and </a:t>
                </a:r>
                <a14:m>
                  <m:oMath xmlns:m="http://schemas.openxmlformats.org/officeDocument/2006/math">
                    <m:r>
                      <a:rPr lang="en-US" sz="2400" b="1" i="1" dirty="0">
                        <a:latin typeface="Cambria Math" panose="02040503050406030204" pitchFamily="18" charset="0"/>
                      </a:rPr>
                      <m:t>𝒃</m:t>
                    </m:r>
                  </m:oMath>
                </a14:m>
                <a:r>
                  <a:rPr lang="en-US" sz="2400" dirty="0"/>
                  <a:t> are </a:t>
                </a:r>
                <a14:m>
                  <m:oMath xmlns:m="http://schemas.openxmlformats.org/officeDocument/2006/math">
                    <m:r>
                      <a:rPr lang="en-US" sz="2400" b="0" i="1" dirty="0" smtClean="0">
                        <a:latin typeface="Cambria Math" panose="02040503050406030204" pitchFamily="18" charset="0"/>
                      </a:rPr>
                      <m:t>𝑛</m:t>
                    </m:r>
                  </m:oMath>
                </a14:m>
                <a:r>
                  <a:rPr lang="en-US" sz="2400" dirty="0"/>
                  <a:t>-vectors represent the word counts of two documents,  their angle can be used as a measure of document dissimilarity. </a:t>
                </a:r>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56</a:t>
            </a:fld>
            <a:endParaRPr lang="en-US" sz="2000" dirty="0"/>
          </a:p>
        </p:txBody>
      </p:sp>
      <p:pic>
        <p:nvPicPr>
          <p:cNvPr id="5" name="Picture 4"/>
          <p:cNvPicPr>
            <a:picLocks noChangeAspect="1"/>
          </p:cNvPicPr>
          <p:nvPr/>
        </p:nvPicPr>
        <p:blipFill>
          <a:blip r:embed="rId3"/>
          <a:stretch>
            <a:fillRect/>
          </a:stretch>
        </p:blipFill>
        <p:spPr>
          <a:xfrm>
            <a:off x="914398" y="3243262"/>
            <a:ext cx="7600952" cy="2366963"/>
          </a:xfrm>
          <a:prstGeom prst="rect">
            <a:avLst/>
          </a:prstGeom>
        </p:spPr>
      </p:pic>
    </p:spTree>
    <p:extLst>
      <p:ext uri="{BB962C8B-B14F-4D97-AF65-F5344CB8AC3E}">
        <p14:creationId xmlns:p14="http://schemas.microsoft.com/office/powerpoint/2010/main" val="69415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Angle or Distance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Use angle </a:t>
                </a:r>
                <a14:m>
                  <m:oMath xmlns:m="http://schemas.openxmlformats.org/officeDocument/2006/math">
                    <m:r>
                      <a:rPr lang="en-US" sz="2400" i="1" dirty="0">
                        <a:latin typeface="Cambria Math" panose="02040503050406030204" pitchFamily="18" charset="0"/>
                        <a:ea typeface="Cambria Math" panose="02040503050406030204" pitchFamily="18" charset="0"/>
                      </a:rPr>
                      <m:t>∠</m:t>
                    </m:r>
                    <m:d>
                      <m:dPr>
                        <m:ctrlPr>
                          <a:rPr lang="en-US" sz="2400" b="1" i="1" dirty="0">
                            <a:latin typeface="Cambria Math" panose="02040503050406030204" pitchFamily="18" charset="0"/>
                            <a:ea typeface="Cambria Math" panose="02040503050406030204" pitchFamily="18" charset="0"/>
                          </a:rPr>
                        </m:ctrlPr>
                      </m:dPr>
                      <m:e>
                        <m:r>
                          <a:rPr lang="en-US" sz="2400" b="1" i="1" dirty="0">
                            <a:latin typeface="Cambria Math" panose="02040503050406030204" pitchFamily="18" charset="0"/>
                            <a:ea typeface="Cambria Math" panose="02040503050406030204" pitchFamily="18" charset="0"/>
                          </a:rPr>
                          <m:t>𝒂</m:t>
                        </m:r>
                        <m:r>
                          <a:rPr lang="en-US" sz="2400"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𝒃</m:t>
                        </m:r>
                      </m:e>
                    </m:d>
                  </m:oMath>
                </a14:m>
                <a:r>
                  <a:rPr lang="en-US" sz="2400" dirty="0"/>
                  <a:t> or distance </a:t>
                </a:r>
                <a14:m>
                  <m:oMath xmlns:m="http://schemas.openxmlformats.org/officeDocument/2006/math">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𝒂</m:t>
                        </m:r>
                        <m:r>
                          <a:rPr lang="en-US" sz="2400" b="1" i="1" dirty="0">
                            <a:latin typeface="Cambria Math" panose="02040503050406030204" pitchFamily="18" charset="0"/>
                          </a:rPr>
                          <m:t>−</m:t>
                        </m:r>
                        <m:r>
                          <a:rPr lang="en-US" sz="2400" b="1" i="1" dirty="0">
                            <a:latin typeface="Cambria Math" panose="02040503050406030204" pitchFamily="18" charset="0"/>
                          </a:rPr>
                          <m:t>𝒃</m:t>
                        </m:r>
                      </m:e>
                    </m:d>
                  </m:oMath>
                </a14:m>
                <a:endParaRPr lang="en-US" sz="2400" dirty="0"/>
              </a:p>
              <a:p>
                <a:pPr marL="0" indent="0">
                  <a:buNone/>
                </a:pPr>
                <a:r>
                  <a:rPr lang="en-US" sz="2400" b="1" dirty="0"/>
                  <a:t>Problem dependent</a:t>
                </a:r>
              </a:p>
              <a:p>
                <a:pPr marL="0" indent="0">
                  <a:buNone/>
                </a:pPr>
                <a:endParaRPr lang="en-US" sz="2400" dirty="0"/>
              </a:p>
              <a:p>
                <a:pPr marL="0" indent="0">
                  <a:buNone/>
                </a:pPr>
                <a:r>
                  <a:rPr lang="en-US" sz="2400" dirty="0">
                    <a:solidFill>
                      <a:srgbClr val="C00000"/>
                    </a:solidFill>
                  </a:rPr>
                  <a:t>See if the norm of your data vectors are close to a constant or not</a:t>
                </a:r>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r="-512"/>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57</a:t>
            </a:fld>
            <a:endParaRPr lang="en-US" sz="2000" dirty="0"/>
          </a:p>
        </p:txBody>
      </p:sp>
      <p:pic>
        <p:nvPicPr>
          <p:cNvPr id="6" name="Picture 5"/>
          <p:cNvPicPr>
            <a:picLocks noChangeAspect="1"/>
          </p:cNvPicPr>
          <p:nvPr/>
        </p:nvPicPr>
        <p:blipFill>
          <a:blip r:embed="rId3"/>
          <a:stretch>
            <a:fillRect/>
          </a:stretch>
        </p:blipFill>
        <p:spPr>
          <a:xfrm>
            <a:off x="428624" y="3238500"/>
            <a:ext cx="3571875" cy="2837928"/>
          </a:xfrm>
          <a:prstGeom prst="rect">
            <a:avLst/>
          </a:prstGeom>
        </p:spPr>
      </p:pic>
      <p:pic>
        <p:nvPicPr>
          <p:cNvPr id="7" name="Picture 6"/>
          <p:cNvPicPr>
            <a:picLocks noChangeAspect="1"/>
          </p:cNvPicPr>
          <p:nvPr/>
        </p:nvPicPr>
        <p:blipFill>
          <a:blip r:embed="rId4"/>
          <a:stretch>
            <a:fillRect/>
          </a:stretch>
        </p:blipFill>
        <p:spPr>
          <a:xfrm>
            <a:off x="4572000" y="3490651"/>
            <a:ext cx="3771900" cy="2333625"/>
          </a:xfrm>
          <a:prstGeom prst="rect">
            <a:avLst/>
          </a:prstGeom>
        </p:spPr>
      </p:pic>
    </p:spTree>
    <p:extLst>
      <p:ext uri="{BB962C8B-B14F-4D97-AF65-F5344CB8AC3E}">
        <p14:creationId xmlns:p14="http://schemas.microsoft.com/office/powerpoint/2010/main" val="3701481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Linear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5031020" cy="5591175"/>
              </a:xfrm>
            </p:spPr>
            <p:txBody>
              <a:bodyPr>
                <a:noAutofit/>
              </a:bodyPr>
              <a:lstStyle/>
              <a:p>
                <a:pPr marL="0" indent="0">
                  <a:buNone/>
                </a:pPr>
                <a:r>
                  <a:rPr lang="en-US" sz="2400" dirty="0"/>
                  <a:t>A linear function is a mapping that maps a real </a:t>
                </a:r>
                <a14:m>
                  <m:oMath xmlns:m="http://schemas.openxmlformats.org/officeDocument/2006/math">
                    <m:r>
                      <a:rPr lang="en-US" sz="2400" i="1" dirty="0">
                        <a:latin typeface="Cambria Math" panose="02040503050406030204" pitchFamily="18" charset="0"/>
                      </a:rPr>
                      <m:t>𝑛</m:t>
                    </m:r>
                  </m:oMath>
                </a14:m>
                <a:r>
                  <a:rPr lang="en-US" sz="2400" dirty="0"/>
                  <a:t>-vector </a:t>
                </a:r>
                <a14:m>
                  <m:oMath xmlns:m="http://schemas.openxmlformats.org/officeDocument/2006/math">
                    <m:r>
                      <a:rPr lang="en-US" sz="2400" b="1" i="1" dirty="0">
                        <a:latin typeface="Cambria Math" panose="02040503050406030204" pitchFamily="18" charset="0"/>
                      </a:rPr>
                      <m:t>𝒙</m:t>
                    </m:r>
                  </m:oMath>
                </a14:m>
                <a:r>
                  <a:rPr lang="en-US" sz="2400" dirty="0"/>
                  <a:t> to a real number </a:t>
                </a:r>
                <a14:m>
                  <m:oMath xmlns:m="http://schemas.openxmlformats.org/officeDocument/2006/math">
                    <m:r>
                      <a:rPr lang="en-US" sz="2400" b="0" i="1" dirty="0" smtClean="0">
                        <a:latin typeface="Cambria Math" panose="02040503050406030204" pitchFamily="18" charset="0"/>
                      </a:rPr>
                      <m:t>𝑦</m:t>
                    </m:r>
                  </m:oMath>
                </a14:m>
                <a:r>
                  <a:rPr lang="en-US" sz="2400" dirty="0"/>
                  <a:t>.</a:t>
                </a:r>
              </a:p>
              <a:p>
                <a:pPr marL="0" inden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𝑦</m:t>
                      </m:r>
                      <m:r>
                        <a:rPr lang="en-US" sz="2400" b="0" i="1" dirty="0" smtClean="0">
                          <a:latin typeface="Cambria Math" panose="02040503050406030204" pitchFamily="18" charset="0"/>
                        </a:rPr>
                        <m:t>=</m:t>
                      </m:r>
                      <m:r>
                        <a:rPr lang="en-US" sz="2400" b="0" i="1" dirty="0" smtClean="0">
                          <a:latin typeface="Cambria Math" panose="02040503050406030204" pitchFamily="18" charset="0"/>
                        </a:rPr>
                        <m:t>𝑓</m:t>
                      </m:r>
                      <m:d>
                        <m:dPr>
                          <m:ctrlPr>
                            <a:rPr lang="en-US" sz="2400" b="0" i="1" dirty="0" smtClean="0">
                              <a:latin typeface="Cambria Math" panose="02040503050406030204" pitchFamily="18" charset="0"/>
                            </a:rPr>
                          </m:ctrlPr>
                        </m:dPr>
                        <m:e>
                          <m:r>
                            <a:rPr lang="en-US" sz="2400" b="1" i="1" dirty="0" smtClean="0">
                              <a:latin typeface="Cambria Math" panose="02040503050406030204" pitchFamily="18" charset="0"/>
                            </a:rPr>
                            <m:t>𝒙</m:t>
                          </m:r>
                        </m:e>
                      </m:d>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oMath>
                  </m:oMathPara>
                </a14:m>
                <a:endParaRPr lang="en-US" sz="2400" dirty="0"/>
              </a:p>
              <a:p>
                <a:r>
                  <a:rPr lang="en-US" sz="2400" dirty="0"/>
                  <a:t>Only have first order term of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𝑖</m:t>
                        </m:r>
                      </m:sub>
                    </m:sSub>
                  </m:oMath>
                </a14:m>
                <a:r>
                  <a:rPr lang="en-US" sz="2400" dirty="0"/>
                  <a:t>’s.</a:t>
                </a:r>
              </a:p>
              <a:p>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 </m:t>
                    </m:r>
                    <m:r>
                      <a:rPr lang="en-US" sz="2400" i="1" dirty="0">
                        <a:latin typeface="Cambria Math" panose="02040503050406030204" pitchFamily="18" charset="0"/>
                      </a:rPr>
                      <m:t>…,</m:t>
                    </m:r>
                    <m:r>
                      <a:rPr lang="en-US" sz="240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oMath>
                </a14:m>
                <a:r>
                  <a:rPr lang="en-US" sz="2400" dirty="0"/>
                  <a:t>: independent variables.</a:t>
                </a:r>
              </a:p>
              <a:p>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a:latin typeface="Cambria Math" panose="02040503050406030204" pitchFamily="18" charset="0"/>
                      </a:rPr>
                      <m:t>, …, </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𝑛</m:t>
                        </m:r>
                      </m:sub>
                    </m:sSub>
                  </m:oMath>
                </a14:m>
                <a:r>
                  <a:rPr lang="en-US" sz="2400" dirty="0"/>
                  <a:t>: coefficients. </a:t>
                </a:r>
              </a:p>
              <a:p>
                <a:pPr marL="0" indent="0">
                  <a:buNone/>
                </a:pPr>
                <a:endParaRPr lang="en-US" dirty="0"/>
              </a:p>
              <a:p>
                <a:pPr marL="0" indent="0">
                  <a:buNone/>
                </a:pPr>
                <a:endParaRPr lang="en-US" dirty="0">
                  <a:solidFill>
                    <a:srgbClr val="C00000"/>
                  </a:solidFill>
                </a:endParaRPr>
              </a:p>
              <a:p>
                <a:pPr marL="0" indent="0">
                  <a:buNone/>
                </a:pPr>
                <a:r>
                  <a:rPr lang="en-US" dirty="0">
                    <a:solidFill>
                      <a:srgbClr val="C00000"/>
                    </a:solidFill>
                  </a:rPr>
                  <a:t>Note that we have more advanced definition of linear function in some senior courses.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5031020" cy="5591175"/>
              </a:xfrm>
              <a:blipFill>
                <a:blip r:embed="rId2"/>
                <a:stretch>
                  <a:fillRect l="-2424"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58</a:t>
            </a:fld>
            <a:endParaRPr lang="en-US" sz="2000" dirty="0"/>
          </a:p>
        </p:txBody>
      </p:sp>
      <p:pic>
        <p:nvPicPr>
          <p:cNvPr id="6" name="Picture 5"/>
          <p:cNvPicPr>
            <a:picLocks noChangeAspect="1"/>
          </p:cNvPicPr>
          <p:nvPr/>
        </p:nvPicPr>
        <p:blipFill>
          <a:blip r:embed="rId3"/>
          <a:stretch>
            <a:fillRect/>
          </a:stretch>
        </p:blipFill>
        <p:spPr>
          <a:xfrm>
            <a:off x="5972277" y="442752"/>
            <a:ext cx="2763865" cy="2710023"/>
          </a:xfrm>
          <a:prstGeom prst="rect">
            <a:avLst/>
          </a:prstGeom>
        </p:spPr>
      </p:pic>
      <p:pic>
        <p:nvPicPr>
          <p:cNvPr id="7" name="Picture 6"/>
          <p:cNvPicPr>
            <a:picLocks noChangeAspect="1"/>
          </p:cNvPicPr>
          <p:nvPr/>
        </p:nvPicPr>
        <p:blipFill>
          <a:blip r:embed="rId4"/>
          <a:stretch>
            <a:fillRect/>
          </a:stretch>
        </p:blipFill>
        <p:spPr>
          <a:xfrm>
            <a:off x="5841616" y="3724593"/>
            <a:ext cx="3207133" cy="3048000"/>
          </a:xfrm>
          <a:prstGeom prst="rect">
            <a:avLst/>
          </a:prstGeom>
        </p:spPr>
      </p:pic>
    </p:spTree>
    <p:extLst>
      <p:ext uri="{BB962C8B-B14F-4D97-AF65-F5344CB8AC3E}">
        <p14:creationId xmlns:p14="http://schemas.microsoft.com/office/powerpoint/2010/main" val="1852257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Linear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114424"/>
                <a:ext cx="7439025" cy="5591175"/>
              </a:xfrm>
            </p:spPr>
            <p:txBody>
              <a:bodyPr>
                <a:noAutofit/>
              </a:bodyPr>
              <a:lstStyle/>
              <a:p>
                <a:pPr marL="0" indent="0">
                  <a:buNone/>
                </a:pPr>
                <a:r>
                  <a:rPr lang="en-US" sz="2400" dirty="0"/>
                  <a:t>In some applications,  we may define a linear function using the inner product</a:t>
                </a:r>
              </a:p>
              <a:p>
                <a:pPr marL="0" indent="0">
                  <a:buNone/>
                </a:pPr>
                <a14:m>
                  <m:oMath xmlns:m="http://schemas.openxmlformats.org/officeDocument/2006/math">
                    <m:r>
                      <a:rPr lang="en-US" sz="2400" i="1" dirty="0">
                        <a:latin typeface="Cambria Math" panose="02040503050406030204" pitchFamily="18" charset="0"/>
                      </a:rPr>
                      <m:t>𝑦</m:t>
                    </m:r>
                    <m:r>
                      <a:rPr lang="en-US" sz="2400" b="0" i="1" dirty="0" smtClean="0">
                        <a:latin typeface="Cambria Math" panose="02040503050406030204" pitchFamily="18" charset="0"/>
                      </a:rPr>
                      <m:t>=</m:t>
                    </m:r>
                    <m:r>
                      <a:rPr lang="en-US" sz="2400" b="0" i="1" dirty="0" smtClean="0">
                        <a:latin typeface="Cambria Math" panose="02040503050406030204" pitchFamily="18" charset="0"/>
                      </a:rPr>
                      <m:t>𝑓</m:t>
                    </m:r>
                    <m:d>
                      <m:dPr>
                        <m:ctrlPr>
                          <a:rPr lang="en-US" sz="2400" b="0" i="1" dirty="0" smtClean="0">
                            <a:latin typeface="Cambria Math" panose="02040503050406030204" pitchFamily="18" charset="0"/>
                          </a:rPr>
                        </m:ctrlPr>
                      </m:dPr>
                      <m:e>
                        <m:r>
                          <a:rPr lang="en-US" sz="2400" b="1" i="1" dirty="0" smtClean="0">
                            <a:latin typeface="Cambria Math" panose="02040503050406030204" pitchFamily="18" charset="0"/>
                          </a:rPr>
                          <m:t>𝒙</m:t>
                        </m:r>
                      </m:e>
                    </m:d>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sub>
                    </m:sSub>
                  </m:oMath>
                </a14:m>
                <a:r>
                  <a:rPr lang="en-US" sz="2400" dirty="0"/>
                  <a:t>+</a:t>
                </a:r>
                <a14:m>
                  <m:oMath xmlns:m="http://schemas.openxmlformats.org/officeDocument/2006/math">
                    <m:sSup>
                      <m:sSupPr>
                        <m:ctrlPr>
                          <a:rPr lang="en-US" sz="2400" b="1" i="1" dirty="0">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𝒂</m:t>
                        </m:r>
                      </m:e>
                      <m:sup>
                        <m:r>
                          <m:rPr>
                            <m:sty m:val="p"/>
                          </m:rPr>
                          <a:rPr lang="en-US" sz="2400" dirty="0">
                            <a:latin typeface="Cambria Math" panose="02040503050406030204" pitchFamily="18" charset="0"/>
                            <a:ea typeface="Cambria Math" panose="02040503050406030204" pitchFamily="18" charset="0"/>
                          </a:rPr>
                          <m:t>T</m:t>
                        </m:r>
                      </m:sup>
                    </m:sSup>
                    <m:r>
                      <a:rPr lang="en-US" sz="2400" b="1" i="1" dirty="0" smtClean="0">
                        <a:latin typeface="Cambria Math" panose="02040503050406030204" pitchFamily="18" charset="0"/>
                      </a:rPr>
                      <m:t>𝒙</m:t>
                    </m:r>
                  </m:oMath>
                </a14:m>
                <a:r>
                  <a:rPr lang="en-US" sz="2400" dirty="0"/>
                  <a:t> </a:t>
                </a:r>
              </a:p>
              <a:p>
                <a:pPr marL="0" indent="0">
                  <a:buNone/>
                </a:pPr>
                <a:endParaRPr lang="en-US" sz="2400" dirty="0">
                  <a:solidFill>
                    <a:srgbClr val="C00000"/>
                  </a:solidFill>
                </a:endParaRPr>
              </a:p>
              <a:p>
                <a:pPr marL="0" indent="0">
                  <a:buNone/>
                </a:pPr>
                <a:r>
                  <a:rPr lang="en-US" sz="2400" dirty="0">
                    <a:solidFill>
                      <a:srgbClr val="C00000"/>
                    </a:solidFill>
                  </a:rPr>
                  <a:t>A special form of linear function is the inner product function.</a:t>
                </a:r>
              </a:p>
              <a:p>
                <a:pPr marL="0" indent="0">
                  <a:buNone/>
                </a:pPr>
                <a14:m>
                  <m:oMath xmlns:m="http://schemas.openxmlformats.org/officeDocument/2006/math">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b="1" i="1" dirty="0">
                            <a:latin typeface="Cambria Math" panose="02040503050406030204" pitchFamily="18" charset="0"/>
                          </a:rPr>
                          <m:t>𝒙</m:t>
                        </m:r>
                      </m:e>
                    </m:d>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sSup>
                      <m:sSupPr>
                        <m:ctrlPr>
                          <a:rPr lang="en-US" sz="2400" b="1" i="1" dirty="0">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𝒂</m:t>
                        </m:r>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𝒙</m:t>
                    </m:r>
                  </m:oMath>
                </a14:m>
                <a:r>
                  <a:rPr lang="en-US" sz="2400" dirty="0"/>
                  <a:t> </a:t>
                </a:r>
              </a:p>
              <a:p>
                <a:pPr marL="0" indent="0">
                  <a:buNone/>
                </a:pPr>
                <a:r>
                  <a:rPr lang="en-US" sz="2400" b="1" dirty="0"/>
                  <a:t>Superposition and linearity:</a:t>
                </a:r>
              </a:p>
              <a:p>
                <a:pPr marL="0" inden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𝛼</m:t>
                          </m:r>
                          <m:r>
                            <a:rPr lang="en-US" sz="2400" b="1" i="1" dirty="0" smtClean="0">
                              <a:latin typeface="Cambria Math" panose="02040503050406030204" pitchFamily="18" charset="0"/>
                            </a:rPr>
                            <m:t>𝒙</m:t>
                          </m:r>
                          <m:r>
                            <a:rPr lang="en-US" sz="2400" b="1"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𝛽</m:t>
                          </m:r>
                          <m:r>
                            <a:rPr lang="en-US" sz="2400" b="1" i="1" dirty="0" smtClean="0">
                              <a:latin typeface="Cambria Math" panose="02040503050406030204" pitchFamily="18" charset="0"/>
                            </a:rPr>
                            <m:t>𝒛</m:t>
                          </m:r>
                        </m:e>
                      </m:d>
                      <m:r>
                        <a:rPr lang="en-US" sz="2400" b="1" i="1" dirty="0" smtClean="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𝛼</m:t>
                      </m:r>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b="1" i="1" dirty="0" smtClean="0">
                              <a:latin typeface="Cambria Math" panose="02040503050406030204" pitchFamily="18" charset="0"/>
                            </a:rPr>
                            <m:t>𝒙</m:t>
                          </m:r>
                        </m:e>
                      </m:d>
                      <m:r>
                        <a:rPr lang="en-US" sz="2400" b="0" i="0" dirty="0" smtClean="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𝛽</m:t>
                      </m:r>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b="1" i="1" dirty="0" smtClean="0">
                              <a:latin typeface="Cambria Math" panose="02040503050406030204" pitchFamily="18" charset="0"/>
                            </a:rPr>
                            <m:t>𝒛</m:t>
                          </m:r>
                        </m:e>
                      </m:d>
                    </m:oMath>
                  </m:oMathPara>
                </a14:m>
                <a:endParaRPr lang="en-US" sz="2400" dirty="0"/>
              </a:p>
              <a:p>
                <a:pPr marL="0" indent="0">
                  <a:buNone/>
                </a:pPr>
                <a:r>
                  <a:rPr lang="en-US" sz="2400" dirty="0">
                    <a:solidFill>
                      <a:srgbClr val="C00000"/>
                    </a:solidFill>
                  </a:rPr>
                  <a:t>for the inner product function.</a:t>
                </a:r>
              </a:p>
              <a:p>
                <a:pPr marL="0" indent="0">
                  <a:buNone/>
                </a:pPr>
                <a:r>
                  <a:rPr lang="en-US" sz="2400" dirty="0">
                    <a:solidFill>
                      <a:srgbClr val="C0000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114424"/>
                <a:ext cx="7439025" cy="5591175"/>
              </a:xfrm>
              <a:blipFill>
                <a:blip r:embed="rId2"/>
                <a:stretch>
                  <a:fillRect l="-1230"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59</a:t>
            </a:fld>
            <a:endParaRPr lang="en-US" sz="2000" dirty="0"/>
          </a:p>
        </p:txBody>
      </p:sp>
    </p:spTree>
    <p:extLst>
      <p:ext uri="{BB962C8B-B14F-4D97-AF65-F5344CB8AC3E}">
        <p14:creationId xmlns:p14="http://schemas.microsoft.com/office/powerpoint/2010/main" val="152163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Vector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00125"/>
                <a:ext cx="7886700" cy="5601018"/>
              </a:xfrm>
            </p:spPr>
            <p:txBody>
              <a:bodyPr>
                <a:noAutofit/>
              </a:bodyPr>
              <a:lstStyle/>
              <a:p>
                <a:r>
                  <a:rPr lang="en-US" sz="2000" dirty="0"/>
                  <a:t>Vectors are usually described in terms of their components in a </a:t>
                </a:r>
                <a:r>
                  <a:rPr lang="en-US" sz="2000" b="1" dirty="0"/>
                  <a:t>coordinate system</a:t>
                </a:r>
                <a:r>
                  <a:rPr lang="en-US" sz="2000" dirty="0"/>
                  <a:t>. </a:t>
                </a:r>
              </a:p>
              <a:p>
                <a:r>
                  <a:rPr lang="en-US" sz="2000" dirty="0"/>
                  <a:t>In high school,  given a  </a:t>
                </a:r>
                <a:r>
                  <a:rPr lang="en-US" sz="2000" i="1" dirty="0" err="1"/>
                  <a:t>xy</a:t>
                </a:r>
                <a:r>
                  <a:rPr lang="en-US" sz="2000" dirty="0"/>
                  <a:t>-coordinate system, a point in a plane is described by a pair of coordinates (</a:t>
                </a:r>
                <a:r>
                  <a:rPr lang="en-US" sz="2000" i="1" dirty="0"/>
                  <a:t>x</a:t>
                </a:r>
                <a:r>
                  <a:rPr lang="en-US" sz="2000" dirty="0"/>
                  <a:t>, </a:t>
                </a:r>
                <a:r>
                  <a:rPr lang="en-US" sz="2000" i="1" dirty="0"/>
                  <a:t>y</a:t>
                </a:r>
                <a:r>
                  <a:rPr lang="en-US" sz="2000" dirty="0"/>
                  <a:t>). </a:t>
                </a:r>
              </a:p>
              <a:p>
                <a:r>
                  <a:rPr lang="en-US" sz="2000" dirty="0"/>
                  <a:t>In a similar way, a 2-vector </a:t>
                </a:r>
                <a14:m>
                  <m:oMath xmlns:m="http://schemas.openxmlformats.org/officeDocument/2006/math">
                    <m:r>
                      <a:rPr lang="en-US" sz="2000" b="1" i="1" smtClean="0">
                        <a:latin typeface="Cambria Math" panose="02040503050406030204" pitchFamily="18" charset="0"/>
                      </a:rPr>
                      <m:t>𝒙</m:t>
                    </m:r>
                    <m:r>
                      <a:rPr lang="en-US" sz="2000" b="1" i="1" smtClean="0">
                        <a:latin typeface="Cambria Math" panose="02040503050406030204" pitchFamily="18" charset="0"/>
                      </a:rPr>
                      <m:t> </m:t>
                    </m:r>
                  </m:oMath>
                </a14:m>
                <a:r>
                  <a:rPr lang="en-US" sz="2000" dirty="0"/>
                  <a:t> can be described by a pair of  </a:t>
                </a:r>
                <a:r>
                  <a:rPr lang="en-US" sz="2000" i="1" dirty="0"/>
                  <a:t>vector</a:t>
                </a:r>
                <a:r>
                  <a:rPr lang="en-US" sz="2000" dirty="0"/>
                  <a:t> coordinates </a:t>
                </a:r>
                <a14:m>
                  <m:oMath xmlns:m="http://schemas.openxmlformats.org/officeDocument/2006/math">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t>. </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US" sz="2000" dirty="0"/>
                  <a:t>-axis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dirty="0"/>
                  <a:t>-axis </a:t>
                </a:r>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Depend on the context, </a:t>
                </a:r>
              </a:p>
              <a:p>
                <a:pPr marL="0" indent="0">
                  <a:buNone/>
                </a:pPr>
                <a:r>
                  <a:rPr lang="en-US" sz="2200" dirty="0"/>
                  <a:t>Sometimes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200" dirty="0"/>
                  <a:t> refers to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t>-axis </a:t>
                </a:r>
              </a:p>
              <a:p>
                <a:pPr marL="0" indent="0">
                  <a:buNone/>
                </a:pPr>
                <a:r>
                  <a:rPr lang="en-US" sz="2400" dirty="0"/>
                  <a: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200" dirty="0"/>
                  <a:t> refers to the </a:t>
                </a:r>
                <a14:m>
                  <m:oMath xmlns:m="http://schemas.openxmlformats.org/officeDocument/2006/math">
                    <m:r>
                      <a:rPr lang="en-US" sz="2000" b="0" i="1" smtClean="0">
                        <a:latin typeface="Cambria Math" panose="02040503050406030204" pitchFamily="18" charset="0"/>
                      </a:rPr>
                      <m:t>𝑖</m:t>
                    </m:r>
                  </m:oMath>
                </a14:m>
                <a:r>
                  <a:rPr lang="en-US" sz="2200" dirty="0"/>
                  <a:t>-</a:t>
                </a:r>
                <a:r>
                  <a:rPr lang="en-US" sz="2200" dirty="0" err="1"/>
                  <a:t>th</a:t>
                </a:r>
                <a:r>
                  <a:rPr lang="en-US" sz="2200" dirty="0"/>
                  <a:t> element of vector </a:t>
                </a:r>
                <a14:m>
                  <m:oMath xmlns:m="http://schemas.openxmlformats.org/officeDocument/2006/math">
                    <m:r>
                      <a:rPr lang="en-US" sz="2000" b="1" i="1" smtClean="0">
                        <a:latin typeface="Cambria Math" panose="02040503050406030204" pitchFamily="18" charset="0"/>
                      </a:rPr>
                      <m:t>𝒙</m:t>
                    </m:r>
                  </m:oMath>
                </a14:m>
                <a:endParaRPr lang="en-US" sz="22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00125"/>
                <a:ext cx="7886700" cy="5601018"/>
              </a:xfrm>
              <a:blipFill>
                <a:blip r:embed="rId2"/>
                <a:stretch>
                  <a:fillRect l="-1159" t="-108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a:t>
            </a:fld>
            <a:endParaRPr lang="en-US" sz="2000" dirty="0"/>
          </a:p>
        </p:txBody>
      </p:sp>
      <p:pic>
        <p:nvPicPr>
          <p:cNvPr id="5" name="Picture 4"/>
          <p:cNvPicPr>
            <a:picLocks noChangeAspect="1"/>
          </p:cNvPicPr>
          <p:nvPr/>
        </p:nvPicPr>
        <p:blipFill>
          <a:blip r:embed="rId3"/>
          <a:stretch>
            <a:fillRect/>
          </a:stretch>
        </p:blipFill>
        <p:spPr>
          <a:xfrm>
            <a:off x="5100322" y="2899094"/>
            <a:ext cx="2733675" cy="2114550"/>
          </a:xfrm>
          <a:prstGeom prst="rect">
            <a:avLst/>
          </a:prstGeom>
        </p:spPr>
      </p:pic>
    </p:spTree>
    <p:extLst>
      <p:ext uri="{BB962C8B-B14F-4D97-AF65-F5344CB8AC3E}">
        <p14:creationId xmlns:p14="http://schemas.microsoft.com/office/powerpoint/2010/main" val="1587018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Linear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23949"/>
                <a:ext cx="7439025" cy="5591175"/>
              </a:xfrm>
            </p:spPr>
            <p:txBody>
              <a:bodyPr>
                <a:noAutofit/>
              </a:bodyPr>
              <a:lstStyle/>
              <a:p>
                <a:pPr marL="0" indent="0">
                  <a:buNone/>
                </a:pPr>
                <a:r>
                  <a:rPr lang="en-US" sz="2400" dirty="0"/>
                  <a:t>Example</a:t>
                </a:r>
              </a:p>
              <a:p>
                <a:pPr marL="0" inden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𝑦</m:t>
                      </m:r>
                      <m:r>
                        <a:rPr lang="en-US" sz="2400" b="0" i="1" dirty="0" smtClean="0">
                          <a:latin typeface="Cambria Math" panose="02040503050406030204" pitchFamily="18" charset="0"/>
                        </a:rPr>
                        <m:t>=</m:t>
                      </m:r>
                      <m:r>
                        <a:rPr lang="en-US" sz="2400" b="0" i="1" dirty="0" smtClean="0">
                          <a:latin typeface="Cambria Math" panose="02040503050406030204" pitchFamily="18" charset="0"/>
                        </a:rPr>
                        <m:t>𝑓</m:t>
                      </m:r>
                      <m:d>
                        <m:dPr>
                          <m:ctrlPr>
                            <a:rPr lang="en-US" sz="2400" b="0" i="1" dirty="0" smtClean="0">
                              <a:latin typeface="Cambria Math" panose="02040503050406030204" pitchFamily="18" charset="0"/>
                            </a:rPr>
                          </m:ctrlPr>
                        </m:dPr>
                        <m:e>
                          <m:r>
                            <a:rPr lang="en-US" sz="2400" b="1" i="1" dirty="0" smtClean="0">
                              <a:latin typeface="Cambria Math" panose="02040503050406030204" pitchFamily="18" charset="0"/>
                            </a:rPr>
                            <m:t>𝒙</m:t>
                          </m:r>
                        </m:e>
                      </m:d>
                      <m:r>
                        <a:rPr lang="en-US" sz="2400" b="0" i="1" dirty="0" smtClean="0">
                          <a:latin typeface="Cambria Math" panose="02040503050406030204" pitchFamily="18" charset="0"/>
                        </a:rPr>
                        <m:t>=1+2</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+3</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dirty="0"/>
              </a:p>
              <a:p>
                <a:pPr marL="0" indent="0">
                  <a:buNone/>
                </a:pPr>
                <a:r>
                  <a:rPr lang="en-US" sz="2400" dirty="0">
                    <a:solidFill>
                      <a:srgbClr val="C00000"/>
                    </a:solidFill>
                  </a:rPr>
                  <a:t>Satisfies </a:t>
                </a:r>
                <a:r>
                  <a:rPr lang="en-US" sz="2400" b="1" dirty="0"/>
                  <a:t>Superposition and linearity?</a:t>
                </a:r>
              </a:p>
              <a:p>
                <a:pPr marL="0" indent="0">
                  <a:buNone/>
                </a:pPr>
                <a:endParaRPr lang="en-US" sz="2400" dirty="0">
                  <a:solidFill>
                    <a:srgbClr val="C00000"/>
                  </a:solidFill>
                </a:endParaRPr>
              </a:p>
              <a:p>
                <a:pPr marL="0" indent="0">
                  <a:buNone/>
                </a:pPr>
                <a:endParaRPr lang="en-US" sz="2400" dirty="0">
                  <a:solidFill>
                    <a:srgbClr val="C00000"/>
                  </a:solidFill>
                </a:endParaRPr>
              </a:p>
              <a:p>
                <a:pPr marL="0" indent="0">
                  <a:buNone/>
                </a:pPr>
                <a:endParaRPr lang="en-US" sz="2400" dirty="0">
                  <a:solidFill>
                    <a:srgbClr val="C00000"/>
                  </a:solidFill>
                </a:endParaRPr>
              </a:p>
              <a:p>
                <a:pPr marL="0" indent="0">
                  <a:buNone/>
                </a:pPr>
                <a:endParaRPr lang="en-US" sz="2400" dirty="0">
                  <a:solidFill>
                    <a:srgbClr val="C00000"/>
                  </a:solidFill>
                </a:endParaRPr>
              </a:p>
              <a:p>
                <a:pPr marL="0" inden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b="1" i="1" dirty="0">
                              <a:latin typeface="Cambria Math" panose="02040503050406030204" pitchFamily="18" charset="0"/>
                            </a:rPr>
                            <m:t>𝒙</m:t>
                          </m:r>
                        </m:e>
                      </m:d>
                      <m:r>
                        <a:rPr lang="en-US" sz="2400" b="0" i="1" dirty="0" smtClean="0">
                          <a:latin typeface="Cambria Math" panose="02040503050406030204" pitchFamily="18" charset="0"/>
                        </a:rPr>
                        <m:t>=</m:t>
                      </m:r>
                      <m:r>
                        <a:rPr lang="en-US" sz="2400" i="1" dirty="0">
                          <a:latin typeface="Cambria Math" panose="02040503050406030204" pitchFamily="18" charset="0"/>
                        </a:rPr>
                        <m:t>2</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i="1" dirty="0">
                          <a:latin typeface="Cambria Math" panose="02040503050406030204" pitchFamily="18" charset="0"/>
                        </a:rPr>
                        <m:t>+3</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m:oMathPara>
                </a14:m>
                <a:endParaRPr lang="en-US" sz="2400" dirty="0"/>
              </a:p>
              <a:p>
                <a:pPr marL="0" indent="0">
                  <a:buNone/>
                </a:pPr>
                <a:r>
                  <a:rPr lang="en-US" sz="2400" dirty="0">
                    <a:solidFill>
                      <a:srgbClr val="C00000"/>
                    </a:solidFill>
                  </a:rPr>
                  <a:t>Satisfies </a:t>
                </a:r>
                <a:r>
                  <a:rPr lang="en-US" sz="2400" b="1" dirty="0"/>
                  <a:t>Superposition and linearity?</a:t>
                </a:r>
              </a:p>
              <a:p>
                <a:pPr marL="0" indent="0">
                  <a:buNone/>
                </a:pPr>
                <a:r>
                  <a:rPr lang="en-US" sz="2400" dirty="0">
                    <a:solidFill>
                      <a:srgbClr val="C0000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23949"/>
                <a:ext cx="7439025" cy="5591175"/>
              </a:xfrm>
              <a:blipFill>
                <a:blip r:embed="rId2"/>
                <a:stretch>
                  <a:fillRect l="-1230" t="-152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60</a:t>
            </a:fld>
            <a:endParaRPr lang="en-US" sz="2000" dirty="0"/>
          </a:p>
        </p:txBody>
      </p:sp>
    </p:spTree>
    <p:extLst>
      <p:ext uri="{BB962C8B-B14F-4D97-AF65-F5344CB8AC3E}">
        <p14:creationId xmlns:p14="http://schemas.microsoft.com/office/powerpoint/2010/main" val="2842861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Linear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23949"/>
                <a:ext cx="7439025" cy="5591175"/>
              </a:xfrm>
            </p:spPr>
            <p:txBody>
              <a:bodyPr>
                <a:noAutofit/>
              </a:bodyPr>
              <a:lstStyle/>
              <a:p>
                <a:pPr marL="0" indent="0">
                  <a:buNone/>
                </a:pPr>
                <a:r>
                  <a:rPr lang="en-US" sz="2400" dirty="0"/>
                  <a:t>For general linear function:</a:t>
                </a:r>
              </a:p>
              <a:p>
                <a:pPr marL="0" indent="0">
                  <a:buNone/>
                </a:pPr>
                <a14:m>
                  <m:oMath xmlns:m="http://schemas.openxmlformats.org/officeDocument/2006/math">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b="1" i="1" dirty="0">
                            <a:latin typeface="Cambria Math" panose="02040503050406030204" pitchFamily="18" charset="0"/>
                          </a:rPr>
                          <m:t>𝒙</m:t>
                        </m:r>
                      </m:e>
                    </m:d>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sub>
                    </m:sSub>
                  </m:oMath>
                </a14:m>
                <a:r>
                  <a:rPr lang="en-US" sz="2400" dirty="0"/>
                  <a:t>+</a:t>
                </a:r>
                <a14:m>
                  <m:oMath xmlns:m="http://schemas.openxmlformats.org/officeDocument/2006/math">
                    <m:sSup>
                      <m:sSupPr>
                        <m:ctrlPr>
                          <a:rPr lang="en-US" sz="2400" b="1" i="1" dirty="0">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𝒂</m:t>
                        </m:r>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𝒙</m:t>
                    </m:r>
                  </m:oMath>
                </a14:m>
                <a:r>
                  <a:rPr lang="en-US" sz="2400" dirty="0"/>
                  <a:t> </a:t>
                </a:r>
              </a:p>
              <a:p>
                <a:pPr marL="0" indent="0">
                  <a:buNone/>
                </a:pPr>
                <a:r>
                  <a:rPr lang="en-US" sz="2400" dirty="0"/>
                  <a:t>If we have constraint on </a:t>
                </a:r>
                <a14:m>
                  <m:oMath xmlns:m="http://schemas.openxmlformats.org/officeDocument/2006/math">
                    <m:r>
                      <a:rPr lang="en-US" sz="2400" i="1" dirty="0">
                        <a:latin typeface="Cambria Math" panose="02040503050406030204" pitchFamily="18" charset="0"/>
                        <a:ea typeface="Cambria Math" panose="02040503050406030204" pitchFamily="18" charset="0"/>
                      </a:rPr>
                      <m:t>𝛼</m:t>
                    </m:r>
                  </m:oMath>
                </a14:m>
                <a:r>
                  <a:rPr lang="en-US" sz="2400" dirty="0"/>
                  <a:t> and </a:t>
                </a:r>
                <a14:m>
                  <m:oMath xmlns:m="http://schemas.openxmlformats.org/officeDocument/2006/math">
                    <m:r>
                      <a:rPr lang="en-US" sz="2400" i="1" dirty="0">
                        <a:latin typeface="Cambria Math" panose="02040503050406030204" pitchFamily="18" charset="0"/>
                        <a:ea typeface="Cambria Math" panose="02040503050406030204" pitchFamily="18" charset="0"/>
                      </a:rPr>
                      <m:t>𝛽</m:t>
                    </m:r>
                  </m:oMath>
                </a14:m>
                <a:r>
                  <a:rPr lang="en-US" sz="2400" dirty="0"/>
                  <a:t>:</a:t>
                </a:r>
                <a14:m>
                  <m:oMath xmlns:m="http://schemas.openxmlformats.org/officeDocument/2006/math">
                    <m:r>
                      <a:rPr lang="en-US" sz="2400" b="0" i="0" dirty="0" smtClean="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𝛼</m:t>
                    </m:r>
                    <m:r>
                      <a:rPr lang="en-US" sz="2400" b="0" i="0"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𝛽</m:t>
                    </m:r>
                    <m:r>
                      <a:rPr lang="en-US" sz="2400" b="0" i="1" dirty="0" smtClean="0">
                        <a:latin typeface="Cambria Math" panose="02040503050406030204" pitchFamily="18" charset="0"/>
                        <a:ea typeface="Cambria Math" panose="02040503050406030204" pitchFamily="18" charset="0"/>
                      </a:rPr>
                      <m:t>=1</m:t>
                    </m:r>
                  </m:oMath>
                </a14:m>
                <a:endParaRPr lang="en-US" sz="2400" dirty="0"/>
              </a:p>
              <a:p>
                <a:pPr marL="0" indent="0">
                  <a:buNone/>
                </a:pPr>
                <a:r>
                  <a:rPr lang="en-US" sz="2400" dirty="0"/>
                  <a:t>The we have </a:t>
                </a:r>
              </a:p>
              <a:p>
                <a:pPr marL="0" indent="0">
                  <a:buNone/>
                </a:pPr>
                <a:r>
                  <a:rPr lang="en-US" sz="2400" b="1" dirty="0"/>
                  <a:t>Superposition and linearity:</a:t>
                </a:r>
              </a:p>
              <a:p>
                <a:pPr marL="0" inden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𝛼</m:t>
                          </m:r>
                          <m:r>
                            <a:rPr lang="en-US" sz="2400" b="1" i="1" dirty="0">
                              <a:latin typeface="Cambria Math" panose="02040503050406030204" pitchFamily="18" charset="0"/>
                            </a:rPr>
                            <m:t>𝒙</m:t>
                          </m:r>
                          <m:r>
                            <a:rPr lang="en-US" sz="2400" b="1" i="1" dirty="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𝛽</m:t>
                          </m:r>
                          <m:r>
                            <a:rPr lang="en-US" sz="2400" b="1" i="1" dirty="0">
                              <a:latin typeface="Cambria Math" panose="02040503050406030204" pitchFamily="18" charset="0"/>
                            </a:rPr>
                            <m:t>𝒛</m:t>
                          </m:r>
                        </m:e>
                      </m:d>
                      <m:r>
                        <a:rPr lang="en-US" sz="2400" b="1" i="1" dirty="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𝛼</m:t>
                      </m:r>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b="1" i="1" dirty="0">
                              <a:latin typeface="Cambria Math" panose="02040503050406030204" pitchFamily="18" charset="0"/>
                            </a:rPr>
                            <m:t>𝒙</m:t>
                          </m:r>
                        </m:e>
                      </m:d>
                      <m:r>
                        <a:rPr lang="en-US" sz="2400" dirty="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𝛽</m:t>
                      </m:r>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b="1" i="1" dirty="0">
                              <a:latin typeface="Cambria Math" panose="02040503050406030204" pitchFamily="18" charset="0"/>
                            </a:rPr>
                            <m:t>𝒛</m:t>
                          </m:r>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23949"/>
                <a:ext cx="7439025" cy="5591175"/>
              </a:xfrm>
              <a:blipFill>
                <a:blip r:embed="rId2"/>
                <a:stretch>
                  <a:fillRect l="-1230" t="-152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61</a:t>
            </a:fld>
            <a:endParaRPr lang="en-US" sz="2000" dirty="0"/>
          </a:p>
        </p:txBody>
      </p:sp>
    </p:spTree>
    <p:extLst>
      <p:ext uri="{BB962C8B-B14F-4D97-AF65-F5344CB8AC3E}">
        <p14:creationId xmlns:p14="http://schemas.microsoft.com/office/powerpoint/2010/main" val="1524680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Approximation</a:t>
            </a:r>
            <a:endParaRPr lang="en-US" dirty="0"/>
          </a:p>
        </p:txBody>
      </p:sp>
      <p:sp>
        <p:nvSpPr>
          <p:cNvPr id="3" name="Content Placeholder 2"/>
          <p:cNvSpPr>
            <a:spLocks noGrp="1"/>
          </p:cNvSpPr>
          <p:nvPr>
            <p:ph idx="1"/>
          </p:nvPr>
        </p:nvSpPr>
        <p:spPr>
          <a:xfrm>
            <a:off x="628650" y="1123949"/>
            <a:ext cx="7439025" cy="5591175"/>
          </a:xfrm>
        </p:spPr>
        <p:txBody>
          <a:bodyPr>
            <a:noAutofit/>
          </a:bodyPr>
          <a:lstStyle/>
          <a:p>
            <a:pPr marL="0" indent="0">
              <a:buNone/>
            </a:pPr>
            <a:r>
              <a:rPr lang="en-US" sz="2400" dirty="0"/>
              <a:t>How about nonlinear function:</a:t>
            </a:r>
          </a:p>
          <a:p>
            <a:pPr marL="0" indent="0">
              <a:buNone/>
            </a:pPr>
            <a:r>
              <a:rPr lang="en-US" sz="2400" dirty="0"/>
              <a:t>Using approximation:</a:t>
            </a:r>
          </a:p>
        </p:txBody>
      </p:sp>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62</a:t>
            </a:fld>
            <a:endParaRPr lang="en-US" sz="2000" dirty="0"/>
          </a:p>
        </p:txBody>
      </p:sp>
      <p:pic>
        <p:nvPicPr>
          <p:cNvPr id="5" name="Picture 4"/>
          <p:cNvPicPr>
            <a:picLocks noChangeAspect="1"/>
          </p:cNvPicPr>
          <p:nvPr/>
        </p:nvPicPr>
        <p:blipFill>
          <a:blip r:embed="rId2"/>
          <a:stretch>
            <a:fillRect/>
          </a:stretch>
        </p:blipFill>
        <p:spPr>
          <a:xfrm>
            <a:off x="1200150" y="2445069"/>
            <a:ext cx="6953250" cy="3667125"/>
          </a:xfrm>
          <a:prstGeom prst="rect">
            <a:avLst/>
          </a:prstGeom>
        </p:spPr>
      </p:pic>
    </p:spTree>
    <p:extLst>
      <p:ext uri="{BB962C8B-B14F-4D97-AF65-F5344CB8AC3E}">
        <p14:creationId xmlns:p14="http://schemas.microsoft.com/office/powerpoint/2010/main" val="3242910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In machine learning or data analysis </a:t>
                </a:r>
              </a:p>
              <a:p>
                <a:pPr marL="0" indent="0">
                  <a:buNone/>
                </a:pPr>
                <a:r>
                  <a:rPr lang="en-US" dirty="0"/>
                  <a:t>We have many the </a:t>
                </a:r>
                <a14:m>
                  <m:oMath xmlns:m="http://schemas.openxmlformats.org/officeDocument/2006/math">
                    <m:r>
                      <a:rPr lang="en-US" b="0" i="1" smtClean="0">
                        <a:latin typeface="Cambria Math" panose="02040503050406030204" pitchFamily="18" charset="0"/>
                      </a:rPr>
                      <m:t>𝑛</m:t>
                    </m:r>
                  </m:oMath>
                </a14:m>
                <a:r>
                  <a:rPr lang="en-US" dirty="0"/>
                  <a:t>-vector </a:t>
                </a:r>
                <a14:m>
                  <m:oMath xmlns:m="http://schemas.openxmlformats.org/officeDocument/2006/math">
                    <m:r>
                      <a:rPr lang="en-US" b="1" i="1" dirty="0">
                        <a:latin typeface="Cambria Math" panose="02040503050406030204" pitchFamily="18" charset="0"/>
                      </a:rPr>
                      <m:t>𝒙</m:t>
                    </m:r>
                  </m:oMath>
                </a14:m>
                <a:r>
                  <a:rPr lang="en-US" dirty="0"/>
                  <a:t> represents  feature vectors. </a:t>
                </a:r>
              </a:p>
              <a:p>
                <a:pPr marL="0" indent="0">
                  <a:buNone/>
                </a:pP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1" i="1" dirty="0">
                            <a:latin typeface="Cambria Math" panose="02040503050406030204" pitchFamily="18" charset="0"/>
                          </a:rPr>
                          <m:t>𝒙</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𝑛</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0</m:t>
                        </m:r>
                      </m:sub>
                    </m:sSub>
                  </m:oMath>
                </a14:m>
                <a:r>
                  <a:rPr lang="en-US" dirty="0"/>
                  <a:t>+</a:t>
                </a:r>
                <a14:m>
                  <m:oMath xmlns:m="http://schemas.openxmlformats.org/officeDocument/2006/math">
                    <m:sSup>
                      <m:sSupPr>
                        <m:ctrlPr>
                          <a:rPr lang="en-US" b="1"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𝒂</m:t>
                        </m:r>
                      </m:e>
                      <m:sup>
                        <m:r>
                          <m:rPr>
                            <m:sty m:val="p"/>
                          </m:rPr>
                          <a:rPr lang="en-US" dirty="0">
                            <a:latin typeface="Cambria Math" panose="02040503050406030204" pitchFamily="18" charset="0"/>
                            <a:ea typeface="Cambria Math" panose="02040503050406030204" pitchFamily="18" charset="0"/>
                          </a:rPr>
                          <m:t>T</m:t>
                        </m:r>
                      </m:sup>
                    </m:sSup>
                    <m:r>
                      <a:rPr lang="en-US" b="1" i="1" dirty="0">
                        <a:latin typeface="Cambria Math" panose="02040503050406030204" pitchFamily="18" charset="0"/>
                      </a:rPr>
                      <m:t>𝒙</m:t>
                    </m:r>
                  </m:oMath>
                </a14:m>
                <a:r>
                  <a:rPr lang="en-US" dirty="0"/>
                  <a:t> </a:t>
                </a:r>
              </a:p>
              <a:p>
                <a:pPr marL="0" indent="0">
                  <a:buNone/>
                </a:pPr>
                <a:r>
                  <a:rPr lang="en-US" dirty="0"/>
                  <a:t>a regression model. In this context,</a:t>
                </a:r>
              </a:p>
              <a:p>
                <a:pPr marL="0" indent="0">
                  <a:buNone/>
                </a:pPr>
                <a:r>
                  <a:rPr lang="en-US" dirty="0"/>
                  <a:t>The entries of </a:t>
                </a:r>
                <a14:m>
                  <m:oMath xmlns:m="http://schemas.openxmlformats.org/officeDocument/2006/math">
                    <m:r>
                      <a:rPr lang="en-US" b="1" i="1" dirty="0">
                        <a:latin typeface="Cambria Math" panose="02040503050406030204" pitchFamily="18" charset="0"/>
                      </a:rPr>
                      <m:t>𝒙</m:t>
                    </m:r>
                    <m:r>
                      <a:rPr lang="en-US" b="1" i="1" dirty="0">
                        <a:latin typeface="Cambria Math" panose="02040503050406030204" pitchFamily="18" charset="0"/>
                      </a:rPr>
                      <m:t> </m:t>
                    </m:r>
                  </m:oMath>
                </a14:m>
                <a:r>
                  <a:rPr lang="en-US" dirty="0"/>
                  <a:t>are called the independent variables and </a:t>
                </a:r>
                <a14:m>
                  <m:oMath xmlns:m="http://schemas.openxmlformats.org/officeDocument/2006/math">
                    <m:r>
                      <a:rPr lang="en-US" i="1" dirty="0">
                        <a:latin typeface="Cambria Math" panose="02040503050406030204" pitchFamily="18" charset="0"/>
                      </a:rPr>
                      <m:t>𝑦</m:t>
                    </m:r>
                  </m:oMath>
                </a14:m>
                <a:r>
                  <a:rPr lang="en-US" dirty="0"/>
                  <a:t> is called the prediction (output), since the regression model is typically an approximation or prediction of some true value </a:t>
                </a:r>
                <a14:m>
                  <m:oMath xmlns:m="http://schemas.openxmlformats.org/officeDocument/2006/math">
                    <m:r>
                      <a:rPr lang="en-US" i="1" dirty="0">
                        <a:latin typeface="Cambria Math" panose="02040503050406030204" pitchFamily="18" charset="0"/>
                      </a:rPr>
                      <m:t>𝑦</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63</a:t>
            </a:fld>
            <a:endParaRPr lang="en-US" sz="2000" dirty="0"/>
          </a:p>
        </p:txBody>
      </p:sp>
    </p:spTree>
    <p:extLst>
      <p:ext uri="{BB962C8B-B14F-4D97-AF65-F5344CB8AC3E}">
        <p14:creationId xmlns:p14="http://schemas.microsoft.com/office/powerpoint/2010/main" val="3668098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In machine learning or data analysis </a:t>
                </a:r>
              </a:p>
              <a:p>
                <a:pPr marL="0" indent="0">
                  <a:buNone/>
                </a:pPr>
                <a:r>
                  <a:rPr lang="en-US" sz="2400" dirty="0"/>
                  <a:t>Suppose we have unknown system:</a:t>
                </a:r>
              </a:p>
              <a:p>
                <a:pPr marL="0" indent="0">
                  <a:buNone/>
                </a:pPr>
                <a:r>
                  <a:rPr lang="en-US" sz="2400" dirty="0"/>
                  <a:t>We assume the system output is </a:t>
                </a:r>
              </a:p>
              <a:p>
                <a:pPr marL="0" indent="0">
                  <a:buNone/>
                </a:pPr>
                <a14:m>
                  <m:oMath xmlns:m="http://schemas.openxmlformats.org/officeDocument/2006/math">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b="1" i="1" dirty="0">
                            <a:latin typeface="Cambria Math" panose="02040503050406030204" pitchFamily="18" charset="0"/>
                          </a:rPr>
                          <m:t>𝒙</m:t>
                        </m:r>
                      </m:e>
                    </m:d>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sub>
                    </m:sSub>
                  </m:oMath>
                </a14:m>
                <a:r>
                  <a:rPr lang="en-US" sz="2400" dirty="0"/>
                  <a:t>+</a:t>
                </a:r>
                <a14:m>
                  <m:oMath xmlns:m="http://schemas.openxmlformats.org/officeDocument/2006/math">
                    <m:sSup>
                      <m:sSupPr>
                        <m:ctrlPr>
                          <a:rPr lang="en-US" sz="2400" b="1" i="1" dirty="0">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𝒂</m:t>
                        </m:r>
                      </m:e>
                      <m:sup>
                        <m:r>
                          <m:rPr>
                            <m:sty m:val="p"/>
                          </m:rPr>
                          <a:rPr lang="en-US" sz="2400" dirty="0">
                            <a:latin typeface="Cambria Math" panose="02040503050406030204" pitchFamily="18" charset="0"/>
                            <a:ea typeface="Cambria Math" panose="02040503050406030204" pitchFamily="18" charset="0"/>
                          </a:rPr>
                          <m:t>T</m:t>
                        </m:r>
                      </m:sup>
                    </m:sSup>
                    <m:r>
                      <a:rPr lang="en-US" sz="2400" b="1" i="1" dirty="0">
                        <a:latin typeface="Cambria Math" panose="02040503050406030204" pitchFamily="18" charset="0"/>
                      </a:rPr>
                      <m:t>𝒙</m:t>
                    </m:r>
                  </m:oMath>
                </a14:m>
                <a:r>
                  <a:rPr lang="en-US" sz="2400" dirty="0"/>
                  <a:t> </a:t>
                </a:r>
              </a:p>
              <a:p>
                <a:pPr marL="0" indent="0">
                  <a:buNone/>
                </a:pPr>
                <a:r>
                  <a:rPr lang="en-US" sz="2400" dirty="0"/>
                  <a:t>where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𝑖</m:t>
                        </m:r>
                      </m:sub>
                    </m:sSub>
                  </m:oMath>
                </a14:m>
                <a:r>
                  <a:rPr lang="en-US" sz="2400" dirty="0"/>
                  <a:t>’s.</a:t>
                </a:r>
              </a:p>
              <a:p>
                <a:pPr marL="0" indent="0">
                  <a:buNone/>
                </a:pPr>
                <a:endParaRPr lang="en-US" sz="2400" dirty="0"/>
              </a:p>
              <a:p>
                <a:pPr marL="0" indent="0">
                  <a:buNone/>
                </a:pPr>
                <a:r>
                  <a:rPr lang="en-US" sz="2400" dirty="0"/>
                  <a:t>We do not know the exact equation </a:t>
                </a:r>
              </a:p>
              <a:p>
                <a:pPr marL="0" indent="0">
                  <a:buNone/>
                </a:pPr>
                <a:r>
                  <a:rPr lang="en-US" sz="2400" dirty="0"/>
                  <a:t>But we have some training pairs</a:t>
                </a:r>
              </a:p>
              <a:p>
                <a:pPr marL="0" indent="0">
                  <a:buNone/>
                </a:pPr>
                <a:r>
                  <a:rPr lang="en-US" sz="2400" dirty="0"/>
                  <a:t> </a:t>
                </a:r>
                <a14:m>
                  <m:oMath xmlns:m="http://schemas.openxmlformats.org/officeDocument/2006/math">
                    <m:d>
                      <m:dPr>
                        <m:begChr m:val="{"/>
                        <m:endChr m:val="}"/>
                        <m:ctrlPr>
                          <a:rPr lang="en-US" sz="2400" b="0" i="1" dirty="0" smtClean="0">
                            <a:latin typeface="Cambria Math" panose="02040503050406030204" pitchFamily="18" charset="0"/>
                          </a:rPr>
                        </m:ctrlPr>
                      </m:dPr>
                      <m:e>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1" i="1" dirty="0" smtClean="0">
                                    <a:latin typeface="Cambria Math" panose="02040503050406030204" pitchFamily="18" charset="0"/>
                                  </a:rPr>
                                  <m:t>𝒙</m:t>
                                </m:r>
                              </m:e>
                              <m:sub>
                                <m:r>
                                  <a:rPr lang="en-US" sz="2400" b="0" i="1" dirty="0" smtClean="0">
                                    <a:latin typeface="Cambria Math" panose="02040503050406030204" pitchFamily="18" charset="0"/>
                                  </a:rPr>
                                  <m:t>1</m:t>
                                </m:r>
                              </m:sub>
                            </m:sSub>
                          </m:e>
                        </m:d>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b="0" i="1" dirty="0" smtClean="0">
                                    <a:latin typeface="Cambria Math" panose="02040503050406030204" pitchFamily="18" charset="0"/>
                                  </a:rPr>
                                  <m:t>𝑁</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𝑁</m:t>
                                </m:r>
                              </m:sub>
                            </m:sSub>
                          </m:e>
                        </m:d>
                      </m:e>
                    </m:d>
                  </m:oMath>
                </a14:m>
                <a:endParaRPr lang="en-US" sz="2400" b="0" dirty="0"/>
              </a:p>
              <a:p>
                <a:pPr marL="0" indent="0">
                  <a:buNone/>
                </a:pPr>
                <a:r>
                  <a:rPr lang="en-US" sz="2400" dirty="0"/>
                  <a:t>where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𝑖</m:t>
                        </m:r>
                      </m:sub>
                    </m:sSub>
                  </m:oMath>
                </a14:m>
                <a:r>
                  <a:rPr lang="en-US" sz="2400" b="0" dirty="0"/>
                  <a:t>’s are </a:t>
                </a:r>
                <a14:m>
                  <m:oMath xmlns:m="http://schemas.openxmlformats.org/officeDocument/2006/math">
                    <m:r>
                      <a:rPr lang="en-US" sz="2400" i="1">
                        <a:latin typeface="Cambria Math" panose="02040503050406030204" pitchFamily="18" charset="0"/>
                      </a:rPr>
                      <m:t>𝑛</m:t>
                    </m:r>
                  </m:oMath>
                </a14:m>
                <a:r>
                  <a:rPr lang="en-US" sz="2400" dirty="0"/>
                  <a:t>-vectors. </a:t>
                </a:r>
                <a:endParaRPr lang="en-US" sz="2400" b="0" dirty="0"/>
              </a:p>
              <a:p>
                <a:pPr marL="0" indent="0">
                  <a:buNone/>
                </a:pPr>
                <a:r>
                  <a:rPr lang="en-US" sz="2400" dirty="0"/>
                  <a:t>Our task is to find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𝑛</m:t>
                        </m:r>
                      </m:sub>
                    </m:sSub>
                  </m:oMath>
                </a14:m>
                <a:r>
                  <a:rPr lang="en-US" sz="2400" dirty="0"/>
                  <a:t> based on the training pairs.</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64</a:t>
            </a:fld>
            <a:endParaRPr lang="en-US" sz="2000" dirty="0"/>
          </a:p>
        </p:txBody>
      </p:sp>
      <p:pic>
        <p:nvPicPr>
          <p:cNvPr id="6" name="Picture 5"/>
          <p:cNvPicPr>
            <a:picLocks noChangeAspect="1"/>
          </p:cNvPicPr>
          <p:nvPr/>
        </p:nvPicPr>
        <p:blipFill>
          <a:blip r:embed="rId3"/>
          <a:stretch>
            <a:fillRect/>
          </a:stretch>
        </p:blipFill>
        <p:spPr>
          <a:xfrm>
            <a:off x="5258670" y="3078795"/>
            <a:ext cx="3704355" cy="2452688"/>
          </a:xfrm>
          <a:prstGeom prst="rect">
            <a:avLst/>
          </a:prstGeom>
        </p:spPr>
      </p:pic>
    </p:spTree>
    <p:extLst>
      <p:ext uri="{BB962C8B-B14F-4D97-AF65-F5344CB8AC3E}">
        <p14:creationId xmlns:p14="http://schemas.microsoft.com/office/powerpoint/2010/main" val="4015698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House price regression model</a:t>
                </a:r>
              </a:p>
              <a:p>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 selling price of a house (thousands of dollars) </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oMath>
                </a14:m>
                <a:r>
                  <a:rPr lang="en-US" dirty="0"/>
                  <a:t> is the house area (in 1000 square feet),</a:t>
                </a:r>
              </a:p>
              <a:p>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is the number of bedrooms</a:t>
                </a:r>
              </a:p>
              <a:p>
                <a:r>
                  <a:rPr lang="en-US" dirty="0"/>
                  <a:t>If y represents the selling price of the house, in thousands of dollars, the regression model</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a:p>
                <a:pPr marL="0" indent="0">
                  <a:buNone/>
                </a:pPr>
                <a:r>
                  <a:rPr lang="en-US" dirty="0"/>
                  <a:t>Collect some real data and then find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0</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b="0" i="1" dirty="0" smtClean="0">
                        <a:latin typeface="Cambria Math" panose="02040503050406030204" pitchFamily="18" charset="0"/>
                      </a:rPr>
                      <m:t>,</m:t>
                    </m:r>
                    <m:r>
                      <a:rPr lang="en-US"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2</m:t>
                        </m:r>
                      </m:sub>
                    </m:sSub>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65</a:t>
            </a:fld>
            <a:endParaRPr lang="en-US" sz="2000" dirty="0"/>
          </a:p>
        </p:txBody>
      </p:sp>
    </p:spTree>
    <p:extLst>
      <p:ext uri="{BB962C8B-B14F-4D97-AF65-F5344CB8AC3E}">
        <p14:creationId xmlns:p14="http://schemas.microsoft.com/office/powerpoint/2010/main" val="569561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100" b="1" dirty="0"/>
              <a:t>Linear Regression</a:t>
            </a:r>
            <a:endParaRPr lang="en-US" dirty="0"/>
          </a:p>
        </p:txBody>
      </p:sp>
      <p:pic>
        <p:nvPicPr>
          <p:cNvPr id="5" name="Content Placeholder 4"/>
          <p:cNvPicPr>
            <a:picLocks noGrp="1" noChangeAspect="1"/>
          </p:cNvPicPr>
          <p:nvPr>
            <p:ph idx="1"/>
          </p:nvPr>
        </p:nvPicPr>
        <p:blipFill>
          <a:blip r:embed="rId2"/>
          <a:stretch>
            <a:fillRect/>
          </a:stretch>
        </p:blipFill>
        <p:spPr>
          <a:xfrm>
            <a:off x="438149" y="1084580"/>
            <a:ext cx="4677153" cy="4741127"/>
          </a:xfrm>
          <a:prstGeom prst="rect">
            <a:avLst/>
          </a:prstGeom>
        </p:spPr>
      </p:pic>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66</a:t>
            </a:fld>
            <a:endParaRPr lang="en-US" sz="2000" dirty="0"/>
          </a:p>
        </p:txBody>
      </p:sp>
      <p:pic>
        <p:nvPicPr>
          <p:cNvPr id="6" name="Picture 5"/>
          <p:cNvPicPr>
            <a:picLocks noChangeAspect="1"/>
          </p:cNvPicPr>
          <p:nvPr/>
        </p:nvPicPr>
        <p:blipFill>
          <a:blip r:embed="rId3"/>
          <a:stretch>
            <a:fillRect/>
          </a:stretch>
        </p:blipFill>
        <p:spPr>
          <a:xfrm>
            <a:off x="4876800" y="1084580"/>
            <a:ext cx="4267200" cy="1541799"/>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42925" y="6051352"/>
                <a:ext cx="3564694" cy="369332"/>
              </a:xfrm>
              <a:prstGeom prst="rect">
                <a:avLst/>
              </a:prstGeom>
              <a:noFill/>
            </p:spPr>
            <p:txBody>
              <a:bodyPr wrap="none" rtlCol="0">
                <a:spAutoFit/>
              </a:bodyPr>
              <a:lstStyle/>
              <a:p>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1</m:t>
                        </m:r>
                      </m:sub>
                    </m:sSub>
                    <m:r>
                      <a:rPr lang="en-US" b="0" i="1" dirty="0" smtClean="0">
                        <a:latin typeface="Cambria Math" panose="02040503050406030204" pitchFamily="18" charset="0"/>
                      </a:rPr>
                      <m:t>=</m:t>
                    </m:r>
                  </m:oMath>
                </a14:m>
                <a:r>
                  <a:rPr lang="en-US" dirty="0"/>
                  <a:t>148.73,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oMath>
                </a14:m>
                <a:r>
                  <a:rPr lang="en-US" dirty="0"/>
                  <a:t>18.85,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0</m:t>
                        </m:r>
                      </m:sub>
                    </m:sSub>
                  </m:oMath>
                </a14:m>
                <a:r>
                  <a:rPr lang="en-US" dirty="0"/>
                  <a:t> = 54.40</a:t>
                </a:r>
              </a:p>
            </p:txBody>
          </p:sp>
        </mc:Choice>
        <mc:Fallback xmlns="">
          <p:sp>
            <p:nvSpPr>
              <p:cNvPr id="7" name="TextBox 6"/>
              <p:cNvSpPr txBox="1">
                <a:spLocks noRot="1" noChangeAspect="1" noMove="1" noResize="1" noEditPoints="1" noAdjustHandles="1" noChangeArrowheads="1" noChangeShapeType="1" noTextEdit="1"/>
              </p:cNvSpPr>
              <p:nvPr/>
            </p:nvSpPr>
            <p:spPr>
              <a:xfrm>
                <a:off x="542925" y="6051352"/>
                <a:ext cx="3564694" cy="369332"/>
              </a:xfrm>
              <a:prstGeom prst="rect">
                <a:avLst/>
              </a:prstGeom>
              <a:blipFill>
                <a:blip r:embed="rId4"/>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427390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Clustering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4350" y="1000125"/>
                <a:ext cx="8334375" cy="5591175"/>
              </a:xfrm>
            </p:spPr>
            <p:txBody>
              <a:bodyPr>
                <a:noAutofit/>
              </a:bodyPr>
              <a:lstStyle/>
              <a:p>
                <a:pPr marL="0" indent="0">
                  <a:buNone/>
                </a:pPr>
                <a:r>
                  <a:rPr lang="en-US" dirty="0"/>
                  <a:t>Suppose we have </a:t>
                </a:r>
                <a14:m>
                  <m:oMath xmlns:m="http://schemas.openxmlformats.org/officeDocument/2006/math">
                    <m:r>
                      <a:rPr lang="en-US" b="0" i="1" smtClean="0">
                        <a:latin typeface="Cambria Math" panose="02040503050406030204" pitchFamily="18" charset="0"/>
                      </a:rPr>
                      <m:t>𝑁</m:t>
                    </m:r>
                  </m:oMath>
                </a14:m>
                <a:r>
                  <a:rPr lang="en-US" dirty="0"/>
                  <a:t> </a:t>
                </a:r>
                <a14:m>
                  <m:oMath xmlns:m="http://schemas.openxmlformats.org/officeDocument/2006/math">
                    <m:r>
                      <a:rPr lang="en-US" i="1">
                        <a:latin typeface="Cambria Math" panose="02040503050406030204" pitchFamily="18" charset="0"/>
                      </a:rPr>
                      <m:t>𝑛</m:t>
                    </m:r>
                  </m:oMath>
                </a14:m>
                <a:r>
                  <a:rPr lang="en-US" dirty="0"/>
                  <a:t>-vector  </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𝒙</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1" i="1" dirty="0">
                            <a:latin typeface="Cambria Math" panose="02040503050406030204" pitchFamily="18" charset="0"/>
                          </a:rPr>
                          <m:t>𝒙</m:t>
                        </m:r>
                      </m:e>
                      <m:sub>
                        <m:r>
                          <a:rPr lang="en-US" i="1" dirty="0">
                            <a:latin typeface="Cambria Math" panose="02040503050406030204" pitchFamily="18" charset="0"/>
                          </a:rPr>
                          <m:t>𝑁</m:t>
                        </m:r>
                      </m:sub>
                    </m:sSub>
                  </m:oMath>
                </a14:m>
                <a:r>
                  <a:rPr lang="en-US" dirty="0"/>
                  <a:t>. The goal of clustering is to group or partition the vectors (if possible) into </a:t>
                </a:r>
                <a14:m>
                  <m:oMath xmlns:m="http://schemas.openxmlformats.org/officeDocument/2006/math">
                    <m:r>
                      <a:rPr lang="en-US" b="0" i="1" smtClean="0">
                        <a:latin typeface="Cambria Math" panose="02040503050406030204" pitchFamily="18" charset="0"/>
                      </a:rPr>
                      <m:t>𝑘</m:t>
                    </m:r>
                  </m:oMath>
                </a14:m>
                <a:r>
                  <a:rPr lang="en-US" dirty="0"/>
                  <a:t> groups or clusters, with the vectors in each group close to each other.</a:t>
                </a:r>
                <a:endParaRPr lang="en-US" sz="20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4350" y="1000125"/>
                <a:ext cx="8334375" cy="5591175"/>
              </a:xfrm>
              <a:blipFill>
                <a:blip r:embed="rId2"/>
                <a:stretch>
                  <a:fillRect l="-1462" t="-174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67</a:t>
            </a:fld>
            <a:endParaRPr lang="en-US" sz="2000" dirty="0"/>
          </a:p>
        </p:txBody>
      </p:sp>
      <p:pic>
        <p:nvPicPr>
          <p:cNvPr id="6" name="Picture 5"/>
          <p:cNvPicPr>
            <a:picLocks noChangeAspect="1"/>
          </p:cNvPicPr>
          <p:nvPr/>
        </p:nvPicPr>
        <p:blipFill>
          <a:blip r:embed="rId3"/>
          <a:stretch>
            <a:fillRect/>
          </a:stretch>
        </p:blipFill>
        <p:spPr>
          <a:xfrm>
            <a:off x="904244" y="2800348"/>
            <a:ext cx="6810375" cy="4019550"/>
          </a:xfrm>
          <a:prstGeom prst="rect">
            <a:avLst/>
          </a:prstGeom>
        </p:spPr>
      </p:pic>
    </p:spTree>
    <p:extLst>
      <p:ext uri="{BB962C8B-B14F-4D97-AF65-F5344CB8AC3E}">
        <p14:creationId xmlns:p14="http://schemas.microsoft.com/office/powerpoint/2010/main" val="122243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Clustering Applications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b="1" dirty="0"/>
                  <a:t>Topic discovery</a:t>
                </a:r>
              </a:p>
              <a:p>
                <a:pPr marL="0" indent="0">
                  <a:buNone/>
                </a:pPr>
                <a:r>
                  <a:rPr lang="en-US" sz="2400" dirty="0"/>
                  <a:t>Suppose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𝑖</m:t>
                        </m:r>
                      </m:sub>
                    </m:sSub>
                  </m:oMath>
                </a14:m>
                <a:r>
                  <a:rPr lang="en-US" sz="2400" dirty="0"/>
                  <a:t>’s are word histograms associated with </a:t>
                </a:r>
                <a14:m>
                  <m:oMath xmlns:m="http://schemas.openxmlformats.org/officeDocument/2006/math">
                    <m:r>
                      <a:rPr lang="en-US" sz="2400" b="0" i="1" dirty="0" smtClean="0">
                        <a:latin typeface="Cambria Math" panose="02040503050406030204" pitchFamily="18" charset="0"/>
                      </a:rPr>
                      <m:t>𝑁</m:t>
                    </m:r>
                  </m:oMath>
                </a14:m>
                <a:r>
                  <a:rPr lang="en-US" sz="2400" dirty="0"/>
                  <a:t> documents. A clustering algorithm partitions the documents into </a:t>
                </a:r>
                <a14:m>
                  <m:oMath xmlns:m="http://schemas.openxmlformats.org/officeDocument/2006/math">
                    <m:r>
                      <a:rPr lang="en-US" sz="2400" b="0" i="1" dirty="0" smtClean="0">
                        <a:latin typeface="Cambria Math" panose="02040503050406030204" pitchFamily="18" charset="0"/>
                      </a:rPr>
                      <m:t>𝑘</m:t>
                    </m:r>
                  </m:oMath>
                </a14:m>
                <a:r>
                  <a:rPr lang="en-US" sz="2400" dirty="0"/>
                  <a:t> groups, which typically can be interpreted as groups of documents with the same or similar topics. </a:t>
                </a:r>
              </a:p>
              <a:p>
                <a:pPr marL="0" indent="0">
                  <a:buNone/>
                </a:pPr>
                <a:r>
                  <a:rPr lang="en-US" sz="2400" b="1" dirty="0"/>
                  <a:t>Patient clustering</a:t>
                </a:r>
                <a:r>
                  <a:rPr lang="en-US" sz="2400" dirty="0"/>
                  <a:t> </a:t>
                </a:r>
              </a:p>
              <a:p>
                <a:pPr marL="0" indent="0">
                  <a:buNone/>
                </a:pPr>
                <a:r>
                  <a:rPr lang="en-US" sz="2400" dirty="0"/>
                  <a:t>Suppose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oMath>
                </a14:m>
                <a:r>
                  <a:rPr lang="en-US" sz="2400" dirty="0"/>
                  <a:t>’s are feature vectors associated with </a:t>
                </a:r>
                <a14:m>
                  <m:oMath xmlns:m="http://schemas.openxmlformats.org/officeDocument/2006/math">
                    <m:r>
                      <a:rPr lang="en-US" sz="2400" i="1" dirty="0">
                        <a:latin typeface="Cambria Math" panose="02040503050406030204" pitchFamily="18" charset="0"/>
                      </a:rPr>
                      <m:t>𝑁</m:t>
                    </m:r>
                  </m:oMath>
                </a14:m>
                <a:r>
                  <a:rPr lang="en-US" sz="2400" dirty="0"/>
                  <a:t> patients admitted to a hospital, a clustering algorithm clusters the patients into </a:t>
                </a:r>
                <a14:m>
                  <m:oMath xmlns:m="http://schemas.openxmlformats.org/officeDocument/2006/math">
                    <m:r>
                      <a:rPr lang="en-US" sz="2400" i="1" dirty="0">
                        <a:latin typeface="Cambria Math" panose="02040503050406030204" pitchFamily="18" charset="0"/>
                      </a:rPr>
                      <m:t>𝑘</m:t>
                    </m:r>
                  </m:oMath>
                </a14:m>
                <a:r>
                  <a:rPr lang="en-US" sz="2400" dirty="0"/>
                  <a:t> groups of similar patients.</a:t>
                </a:r>
              </a:p>
              <a:p>
                <a:pPr marL="0" indent="0">
                  <a:buNone/>
                </a:pPr>
                <a:r>
                  <a:rPr lang="en-US" sz="2400" b="1" dirty="0"/>
                  <a:t>Customer market segmentation</a:t>
                </a:r>
                <a:endParaRPr lang="en-US" sz="2400" dirty="0"/>
              </a:p>
              <a:p>
                <a:pPr marL="0" indent="0">
                  <a:buNone/>
                </a:pPr>
                <a:r>
                  <a:rPr lang="en-US" sz="2400" dirty="0"/>
                  <a:t>Suppose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oMath>
                </a14:m>
                <a:r>
                  <a:rPr lang="en-US" sz="2400" dirty="0"/>
                  <a:t>’s give the quantities (or dollar values) of </a:t>
                </a:r>
                <a14:m>
                  <m:oMath xmlns:m="http://schemas.openxmlformats.org/officeDocument/2006/math">
                    <m:r>
                      <a:rPr lang="en-US" sz="2400" i="1" dirty="0" smtClean="0">
                        <a:latin typeface="Cambria Math" panose="02040503050406030204" pitchFamily="18" charset="0"/>
                      </a:rPr>
                      <m:t>𝑛</m:t>
                    </m:r>
                  </m:oMath>
                </a14:m>
                <a:r>
                  <a:rPr lang="en-US" sz="2400" dirty="0"/>
                  <a:t> items purchased by customers over some period of time. A clustering algorithm will group the customers into </a:t>
                </a:r>
                <a14:m>
                  <m:oMath xmlns:m="http://schemas.openxmlformats.org/officeDocument/2006/math">
                    <m:r>
                      <a:rPr lang="en-US" sz="2400" i="1" dirty="0">
                        <a:latin typeface="Cambria Math" panose="02040503050406030204" pitchFamily="18" charset="0"/>
                      </a:rPr>
                      <m:t>𝑘</m:t>
                    </m:r>
                  </m:oMath>
                </a14:m>
                <a:r>
                  <a:rPr lang="en-US" sz="2400" dirty="0"/>
                  <a:t> market segments, which are groups of customers with similar purchasing patterns.</a:t>
                </a:r>
                <a:endParaRPr 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r="-1609"/>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68</a:t>
            </a:fld>
            <a:endParaRPr lang="en-US" sz="2000" dirty="0"/>
          </a:p>
        </p:txBody>
      </p:sp>
    </p:spTree>
    <p:extLst>
      <p:ext uri="{BB962C8B-B14F-4D97-AF65-F5344CB8AC3E}">
        <p14:creationId xmlns:p14="http://schemas.microsoft.com/office/powerpoint/2010/main" val="1010215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Clustering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4350" y="1000125"/>
                <a:ext cx="8334375" cy="5591175"/>
              </a:xfrm>
            </p:spPr>
            <p:txBody>
              <a:bodyPr>
                <a:noAutofit/>
              </a:bodyPr>
              <a:lstStyle/>
              <a:p>
                <a:pPr marL="0" indent="0">
                  <a:buNone/>
                </a:pPr>
                <a14:m>
                  <m:oMath xmlns:m="http://schemas.openxmlformats.org/officeDocument/2006/math">
                    <m:r>
                      <a:rPr lang="en-US" b="0" i="1" smtClean="0">
                        <a:latin typeface="Cambria Math" panose="02040503050406030204" pitchFamily="18" charset="0"/>
                      </a:rPr>
                      <m:t>𝑁</m:t>
                    </m:r>
                  </m:oMath>
                </a14:m>
                <a:r>
                  <a:rPr lang="en-US" dirty="0"/>
                  <a:t> </a:t>
                </a:r>
                <a14:m>
                  <m:oMath xmlns:m="http://schemas.openxmlformats.org/officeDocument/2006/math">
                    <m:r>
                      <a:rPr lang="en-US" i="1">
                        <a:latin typeface="Cambria Math" panose="02040503050406030204" pitchFamily="18" charset="0"/>
                      </a:rPr>
                      <m:t>𝑛</m:t>
                    </m:r>
                  </m:oMath>
                </a14:m>
                <a:r>
                  <a:rPr lang="en-US" dirty="0"/>
                  <a:t>-vector  </a:t>
                </a:r>
                <a14:m>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𝒙</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1" i="1" dirty="0">
                            <a:latin typeface="Cambria Math" panose="02040503050406030204" pitchFamily="18" charset="0"/>
                          </a:rPr>
                          <m:t>𝒙</m:t>
                        </m:r>
                      </m:e>
                      <m:sub>
                        <m:r>
                          <a:rPr lang="en-US" i="1" dirty="0">
                            <a:latin typeface="Cambria Math" panose="02040503050406030204" pitchFamily="18" charset="0"/>
                          </a:rPr>
                          <m:t>𝑁</m:t>
                        </m:r>
                      </m:sub>
                    </m:sSub>
                  </m:oMath>
                </a14:m>
                <a:endParaRPr lang="en-US" dirty="0"/>
              </a:p>
              <a:p>
                <a:pPr marL="0" indent="0">
                  <a:buNone/>
                </a:pPr>
                <a:r>
                  <a:rPr lang="en-US" dirty="0"/>
                  <a:t>The goal of clustering is to group or partition the vectors (if possible) into </a:t>
                </a:r>
                <a14:m>
                  <m:oMath xmlns:m="http://schemas.openxmlformats.org/officeDocument/2006/math">
                    <m:r>
                      <a:rPr lang="en-US" b="0" i="1" smtClean="0">
                        <a:latin typeface="Cambria Math" panose="02040503050406030204" pitchFamily="18" charset="0"/>
                      </a:rPr>
                      <m:t>𝑘</m:t>
                    </m:r>
                  </m:oMath>
                </a14:m>
                <a:r>
                  <a:rPr lang="en-US" dirty="0"/>
                  <a:t> groups or clusters.</a:t>
                </a:r>
              </a:p>
              <a:p>
                <a:pPr marL="0" indent="0">
                  <a:buNone/>
                </a:pPr>
                <a:r>
                  <a:rPr lang="en-US" dirty="0"/>
                  <a:t>Each group is represented a representative vector is </a:t>
                </a:r>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b="1" i="1" dirty="0" smtClean="0">
                              <a:latin typeface="Cambria Math" panose="02040503050406030204" pitchFamily="18" charset="0"/>
                            </a:rPr>
                            <m:t>𝒛</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1" i="1" dirty="0" smtClean="0">
                              <a:latin typeface="Cambria Math" panose="02040503050406030204" pitchFamily="18" charset="0"/>
                            </a:rPr>
                            <m:t>𝒛</m:t>
                          </m:r>
                        </m:e>
                        <m:sub>
                          <m:r>
                            <a:rPr lang="en-US" b="0" i="1" dirty="0" smtClean="0">
                              <a:latin typeface="Cambria Math" panose="02040503050406030204" pitchFamily="18" charset="0"/>
                            </a:rPr>
                            <m:t>𝑘</m:t>
                          </m:r>
                        </m:sub>
                      </m:sSub>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b="1" i="1" dirty="0">
                              <a:latin typeface="Cambria Math" panose="02040503050406030204" pitchFamily="18" charset="0"/>
                            </a:rPr>
                            <m:t>𝒛</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m:rPr>
                              <m:sty m:val="p"/>
                            </m:rPr>
                            <a:rPr lang="en-US" b="0" i="0" dirty="0" smtClean="0">
                              <a:latin typeface="Cambria Math" panose="02040503050406030204" pitchFamily="18" charset="0"/>
                            </a:rPr>
                            <m:t>number</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of</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vectors</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Group</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j</m:t>
                          </m:r>
                        </m:den>
                      </m:f>
                      <m:nary>
                        <m:naryPr>
                          <m:chr m:val="∑"/>
                          <m:limLoc m:val="subSup"/>
                          <m:supHide m:val="on"/>
                          <m:ctrlPr>
                            <a:rPr lang="en-US" b="0" i="1" dirty="0" smtClean="0">
                              <a:latin typeface="Cambria Math" panose="02040503050406030204" pitchFamily="18" charset="0"/>
                            </a:rPr>
                          </m:ctrlPr>
                        </m:naryPr>
                        <m:sub>
                          <m:sSub>
                            <m:sSubPr>
                              <m:ctrlPr>
                                <a:rPr lang="en-US" i="1" dirty="0">
                                  <a:latin typeface="Cambria Math" panose="02040503050406030204" pitchFamily="18" charset="0"/>
                                </a:rPr>
                              </m:ctrlPr>
                            </m:sSubPr>
                            <m:e>
                              <m:r>
                                <a:rPr lang="en-US" b="1" i="1" dirty="0">
                                  <a:latin typeface="Cambria Math" panose="02040503050406030204" pitchFamily="18" charset="0"/>
                                </a:rPr>
                                <m:t>𝒙</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 </m:t>
                          </m:r>
                          <m:r>
                            <m:rPr>
                              <m:sty m:val="p"/>
                            </m:rPr>
                            <a:rPr lang="en-US" b="0" i="0" dirty="0" smtClean="0">
                              <a:latin typeface="Cambria Math" panose="02040503050406030204" pitchFamily="18" charset="0"/>
                            </a:rPr>
                            <m:t>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Group</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j</m:t>
                          </m:r>
                        </m:sub>
                        <m:sup/>
                        <m:e>
                          <m:sSub>
                            <m:sSubPr>
                              <m:ctrlPr>
                                <a:rPr lang="en-US" i="1" dirty="0">
                                  <a:latin typeface="Cambria Math" panose="02040503050406030204" pitchFamily="18" charset="0"/>
                                </a:rPr>
                              </m:ctrlPr>
                            </m:sSubPr>
                            <m:e>
                              <m:r>
                                <a:rPr lang="en-US" b="1" i="1" dirty="0">
                                  <a:latin typeface="Cambria Math" panose="02040503050406030204" pitchFamily="18" charset="0"/>
                                </a:rPr>
                                <m:t>𝒙</m:t>
                              </m:r>
                            </m:e>
                            <m:sub>
                              <m:r>
                                <a:rPr lang="en-US" b="0" i="1" dirty="0" smtClean="0">
                                  <a:latin typeface="Cambria Math" panose="02040503050406030204" pitchFamily="18" charset="0"/>
                                </a:rPr>
                                <m:t>𝑖</m:t>
                              </m:r>
                            </m:sub>
                          </m:sSub>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4350" y="1000125"/>
                <a:ext cx="8334375" cy="5591175"/>
              </a:xfrm>
              <a:blipFill>
                <a:blip r:embed="rId2"/>
                <a:stretch>
                  <a:fillRect l="-1462" t="-1745" r="-197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69</a:t>
            </a:fld>
            <a:endParaRPr lang="en-US" sz="2000" dirty="0"/>
          </a:p>
        </p:txBody>
      </p:sp>
    </p:spTree>
    <p:extLst>
      <p:ext uri="{BB962C8B-B14F-4D97-AF65-F5344CB8AC3E}">
        <p14:creationId xmlns:p14="http://schemas.microsoft.com/office/powerpoint/2010/main" val="85126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dirty="0"/>
              <a:t>Vector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00125"/>
                <a:ext cx="7886700" cy="5601018"/>
              </a:xfrm>
            </p:spPr>
            <p:txBody>
              <a:bodyPr>
                <a:noAutofit/>
              </a:bodyPr>
              <a:lstStyle/>
              <a:p>
                <a:r>
                  <a:rPr lang="en-US" b="1" dirty="0"/>
                  <a:t>A standard unit vector</a:t>
                </a:r>
                <a:r>
                  <a:rPr lang="en-US" dirty="0"/>
                  <a:t> is a vector with all elements equal to zero, except one element which is equal to one. </a:t>
                </a:r>
              </a:p>
              <a:p>
                <a:r>
                  <a:rPr lang="en-US" dirty="0"/>
                  <a:t>The </a:t>
                </a:r>
                <a14:m>
                  <m:oMath xmlns:m="http://schemas.openxmlformats.org/officeDocument/2006/math">
                    <m:r>
                      <a:rPr lang="en-US" sz="2400" i="1">
                        <a:latin typeface="Cambria Math" panose="02040503050406030204" pitchFamily="18" charset="0"/>
                      </a:rPr>
                      <m:t>𝑖</m:t>
                    </m:r>
                  </m:oMath>
                </a14:m>
                <a:r>
                  <a:rPr lang="en-US" dirty="0"/>
                  <a:t>-</a:t>
                </a:r>
                <a:r>
                  <a:rPr lang="en-US" dirty="0" err="1"/>
                  <a:t>th</a:t>
                </a:r>
                <a:r>
                  <a:rPr lang="en-US" dirty="0"/>
                  <a:t> standard unit vector (of size n) is the unit vector with </a:t>
                </a:r>
                <a14:m>
                  <m:oMath xmlns:m="http://schemas.openxmlformats.org/officeDocument/2006/math">
                    <m:r>
                      <a:rPr lang="en-US" sz="2400" i="1">
                        <a:latin typeface="Cambria Math" panose="02040503050406030204" pitchFamily="18" charset="0"/>
                      </a:rPr>
                      <m:t>𝑖</m:t>
                    </m:r>
                  </m:oMath>
                </a14:m>
                <a:r>
                  <a:rPr lang="en-US" dirty="0"/>
                  <a:t>-</a:t>
                </a:r>
                <a:r>
                  <a:rPr lang="en-US" dirty="0" err="1"/>
                  <a:t>th</a:t>
                </a:r>
                <a:r>
                  <a:rPr lang="en-US" dirty="0"/>
                  <a:t> element one, and denoted </a:t>
                </a:r>
                <a14:m>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𝒆</m:t>
                        </m:r>
                      </m:e>
                      <m:sub>
                        <m:r>
                          <a:rPr lang="en-US" sz="2400" b="0" i="1" smtClean="0">
                            <a:latin typeface="Cambria Math" panose="02040503050406030204" pitchFamily="18" charset="0"/>
                          </a:rPr>
                          <m:t>𝑖</m:t>
                        </m:r>
                      </m:sub>
                    </m:sSub>
                  </m:oMath>
                </a14:m>
                <a:r>
                  <a:rPr lang="en-US" dirty="0"/>
                  <a:t> . </a:t>
                </a:r>
              </a:p>
              <a:p>
                <a:r>
                  <a:rPr lang="en-US" dirty="0"/>
                  <a:t>For example, for 3 dimensional situation, </a:t>
                </a:r>
              </a:p>
              <a:p>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𝒆</m:t>
                        </m:r>
                      </m:e>
                      <m:sub>
                        <m:r>
                          <a:rPr lang="en-US" sz="2000" b="0" i="1" smtClean="0">
                            <a:latin typeface="Cambria Math" panose="02040503050406030204" pitchFamily="18" charset="0"/>
                          </a:rPr>
                          <m:t>1</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mr>
                        </m:m>
                      </m:e>
                    </m:d>
                  </m:oMath>
                </a14:m>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𝒆</m:t>
                        </m:r>
                      </m:e>
                      <m:sub>
                        <m:r>
                          <a:rPr lang="en-US" sz="2000" b="0" i="1" smtClean="0">
                            <a:latin typeface="Cambria Math" panose="02040503050406030204" pitchFamily="18" charset="0"/>
                          </a:rPr>
                          <m:t>2</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mr>
                          <m:mr>
                            <m:e>
                              <m:r>
                                <a:rPr lang="en-US" sz="2000" i="1">
                                  <a:latin typeface="Cambria Math" panose="02040503050406030204" pitchFamily="18" charset="0"/>
                                </a:rPr>
                                <m:t>0</m:t>
                              </m:r>
                            </m:e>
                          </m:mr>
                        </m:m>
                      </m:e>
                    </m:d>
                    <m:r>
                      <a:rPr lang="en-US" sz="2000" b="0" i="1" smtClean="0">
                        <a:latin typeface="Cambria Math" panose="02040503050406030204" pitchFamily="18" charset="0"/>
                      </a:rPr>
                      <m:t>,</m:t>
                    </m:r>
                  </m:oMath>
                </a14:m>
                <a:r>
                  <a:rPr lang="en-US" sz="2000" b="1" dirty="0"/>
                  <a:t> </a:t>
                </a:r>
                <a:r>
                  <a:rPr lang="en-US" sz="2000" dirty="0"/>
                  <a:t>and</a:t>
                </a:r>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𝒆</m:t>
                        </m:r>
                      </m:e>
                      <m:sub>
                        <m:r>
                          <a:rPr lang="en-US" sz="2000" b="0" i="1" smtClean="0">
                            <a:latin typeface="Cambria Math" panose="02040503050406030204" pitchFamily="18" charset="0"/>
                          </a:rPr>
                          <m:t>3</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0</m:t>
                              </m:r>
                            </m:e>
                          </m:mr>
                          <m:mr>
                            <m:e>
                              <m:r>
                                <a:rPr lang="en-US" sz="2000" b="0" i="1" smtClean="0">
                                  <a:latin typeface="Cambria Math" panose="02040503050406030204" pitchFamily="18" charset="0"/>
                                </a:rPr>
                                <m:t>0</m:t>
                              </m:r>
                            </m:e>
                          </m:mr>
                          <m:mr>
                            <m:e>
                              <m:r>
                                <a:rPr lang="en-US" sz="2000" b="0" i="1" smtClean="0">
                                  <a:latin typeface="Cambria Math" panose="02040503050406030204" pitchFamily="18" charset="0"/>
                                </a:rPr>
                                <m:t>1</m:t>
                              </m:r>
                            </m:e>
                          </m:mr>
                        </m:m>
                      </m:e>
                    </m:d>
                  </m:oMath>
                </a14:m>
                <a:endParaRPr lang="en-US" sz="2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00125"/>
                <a:ext cx="7886700" cy="5601018"/>
              </a:xfrm>
              <a:blipFill>
                <a:blip r:embed="rId2"/>
                <a:stretch>
                  <a:fillRect l="-1391" t="-1741" r="-1855"/>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a:t>
            </a:fld>
            <a:endParaRPr lang="en-US" sz="2000" dirty="0"/>
          </a:p>
        </p:txBody>
      </p:sp>
    </p:spTree>
    <p:extLst>
      <p:ext uri="{BB962C8B-B14F-4D97-AF65-F5344CB8AC3E}">
        <p14:creationId xmlns:p14="http://schemas.microsoft.com/office/powerpoint/2010/main" val="27520641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K-mean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14:m>
                  <m:oMath xmlns:m="http://schemas.openxmlformats.org/officeDocument/2006/math">
                    <m:r>
                      <a:rPr lang="en-US" sz="2400" i="1" smtClean="0">
                        <a:latin typeface="Cambria Math" panose="02040503050406030204" pitchFamily="18" charset="0"/>
                      </a:rPr>
                      <m:t>𝑁</m:t>
                    </m:r>
                  </m:oMath>
                </a14:m>
                <a:r>
                  <a:rPr lang="en-US" sz="2400" dirty="0"/>
                  <a:t> </a:t>
                </a:r>
                <a14:m>
                  <m:oMath xmlns:m="http://schemas.openxmlformats.org/officeDocument/2006/math">
                    <m:r>
                      <a:rPr lang="en-US" sz="2400" i="1">
                        <a:latin typeface="Cambria Math" panose="02040503050406030204" pitchFamily="18" charset="0"/>
                      </a:rPr>
                      <m:t>𝑛</m:t>
                    </m:r>
                  </m:oMath>
                </a14:m>
                <a:r>
                  <a:rPr lang="en-US" sz="2400" dirty="0"/>
                  <a:t>-vector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𝑁</m:t>
                        </m:r>
                      </m:sub>
                    </m:sSub>
                  </m:oMath>
                </a14:m>
                <a:r>
                  <a:rPr lang="en-US" sz="2400" dirty="0"/>
                  <a:t> and </a:t>
                </a:r>
                <a14:m>
                  <m:oMath xmlns:m="http://schemas.openxmlformats.org/officeDocument/2006/math">
                    <m:r>
                      <a:rPr lang="en-US" sz="2400" i="1">
                        <a:latin typeface="Cambria Math" panose="02040503050406030204" pitchFamily="18" charset="0"/>
                      </a:rPr>
                      <m:t>𝑘</m:t>
                    </m:r>
                  </m:oMath>
                </a14:m>
                <a:r>
                  <a:rPr lang="en-US" sz="2400" dirty="0"/>
                  <a:t> initial representative vectors</a:t>
                </a:r>
                <a14:m>
                  <m:oMath xmlns:m="http://schemas.openxmlformats.org/officeDocument/2006/math">
                    <m:r>
                      <a:rPr lang="en-US" sz="2400" b="0" i="0"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𝑘</m:t>
                        </m:r>
                      </m:sub>
                    </m:sSub>
                  </m:oMath>
                </a14:m>
                <a:endParaRPr lang="en-US" sz="2400" dirty="0">
                  <a:solidFill>
                    <a:srgbClr val="FF0000"/>
                  </a:solidFill>
                </a:endParaRPr>
              </a:p>
              <a:p>
                <a:pPr marL="0" indent="0">
                  <a:buNone/>
                </a:pPr>
                <a:endParaRPr lang="en-US" sz="2400" dirty="0">
                  <a:solidFill>
                    <a:srgbClr val="FF0000"/>
                  </a:solidFill>
                </a:endParaRPr>
              </a:p>
              <a:p>
                <a:pPr marL="0" indent="0">
                  <a:buNone/>
                </a:pPr>
                <a:r>
                  <a:rPr lang="en-US" sz="2400" dirty="0"/>
                  <a:t>Repeat until convergence</a:t>
                </a:r>
              </a:p>
              <a:p>
                <a:pPr marL="457200" indent="-457200">
                  <a:buAutoNum type="arabicPeriod"/>
                </a:pPr>
                <a:r>
                  <a:rPr lang="en-US" sz="2400" dirty="0"/>
                  <a:t>Partition the vectors into k groups. For each vector </a:t>
                </a:r>
                <a14:m>
                  <m:oMath xmlns:m="http://schemas.openxmlformats.org/officeDocument/2006/math">
                    <m:r>
                      <a:rPr lang="en-US" sz="2400" i="1" dirty="0">
                        <a:latin typeface="Cambria Math" panose="02040503050406030204" pitchFamily="18" charset="0"/>
                      </a:rPr>
                      <m:t>𝑖</m:t>
                    </m:r>
                    <m:r>
                      <a:rPr lang="en-US" sz="2400" i="1" dirty="0">
                        <a:latin typeface="Cambria Math" panose="02040503050406030204" pitchFamily="18" charset="0"/>
                      </a:rPr>
                      <m:t>=1,..,</m:t>
                    </m:r>
                    <m:r>
                      <a:rPr lang="en-US" sz="2400" i="1" dirty="0">
                        <a:latin typeface="Cambria Math" panose="02040503050406030204" pitchFamily="18" charset="0"/>
                      </a:rPr>
                      <m:t>𝑁</m:t>
                    </m:r>
                  </m:oMath>
                </a14:m>
                <a:r>
                  <a:rPr lang="en-US" sz="2400" dirty="0"/>
                  <a:t>,  assign to the group </a:t>
                </a:r>
                <a14:m>
                  <m:oMath xmlns:m="http://schemas.openxmlformats.org/officeDocument/2006/math">
                    <m:r>
                      <a:rPr lang="en-US" sz="2400" b="0" i="1" dirty="0" smtClean="0">
                        <a:latin typeface="Cambria Math" panose="02040503050406030204" pitchFamily="18" charset="0"/>
                      </a:rPr>
                      <m:t>𝑗</m:t>
                    </m:r>
                    <m:r>
                      <a:rPr lang="en-US" sz="2400" i="1" dirty="0">
                        <a:latin typeface="Cambria Math" panose="02040503050406030204" pitchFamily="18" charset="0"/>
                      </a:rPr>
                      <m:t> </m:t>
                    </m:r>
                  </m:oMath>
                </a14:m>
                <a:r>
                  <a:rPr lang="en-US" sz="2400" dirty="0"/>
                  <a:t> if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smtClean="0">
                                <a:latin typeface="Cambria Math" panose="02040503050406030204" pitchFamily="18" charset="0"/>
                              </a:rPr>
                              <m:t>𝒛</m:t>
                            </m:r>
                          </m:e>
                          <m:sub>
                            <m:r>
                              <a:rPr lang="en-US" sz="2400" b="0" i="1" dirty="0" smtClean="0">
                                <a:latin typeface="Cambria Math" panose="02040503050406030204" pitchFamily="18" charset="0"/>
                              </a:rPr>
                              <m:t>𝑗</m:t>
                            </m:r>
                          </m:sub>
                        </m:sSub>
                      </m:e>
                    </m:d>
                    <m:r>
                      <a:rPr lang="en-US" sz="2400" b="1" i="1" dirty="0" smtClean="0">
                        <a:latin typeface="Cambria Math" panose="02040503050406030204" pitchFamily="18" charset="0"/>
                      </a:rPr>
                      <m:t>&lt;</m:t>
                    </m:r>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𝑗</m:t>
                            </m:r>
                            <m:r>
                              <a:rPr lang="en-US" sz="2400" b="0" i="1" dirty="0" smtClean="0">
                                <a:latin typeface="Cambria Math" panose="02040503050406030204" pitchFamily="18" charset="0"/>
                              </a:rPr>
                              <m:t>′</m:t>
                            </m:r>
                          </m:sub>
                        </m:sSub>
                      </m:e>
                    </m:d>
                  </m:oMath>
                </a14:m>
                <a:r>
                  <a:rPr lang="en-US" sz="2400" dirty="0"/>
                  <a:t>, for all </a:t>
                </a:r>
                <a14:m>
                  <m:oMath xmlns:m="http://schemas.openxmlformats.org/officeDocument/2006/math">
                    <m:r>
                      <a:rPr lang="en-US" sz="2400" i="1" dirty="0">
                        <a:latin typeface="Cambria Math" panose="02040503050406030204" pitchFamily="18" charset="0"/>
                      </a:rPr>
                      <m:t>𝑗</m:t>
                    </m:r>
                    <m:r>
                      <a:rPr lang="en-US" sz="2400" i="1" dirty="0">
                        <a:latin typeface="Cambria Math" panose="02040503050406030204" pitchFamily="18" charset="0"/>
                      </a:rPr>
                      <m:t>′</m:t>
                    </m:r>
                  </m:oMath>
                </a14:m>
                <a:r>
                  <a:rPr lang="en-US" sz="2400" dirty="0"/>
                  <a:t> not equal to </a:t>
                </a:r>
                <a14:m>
                  <m:oMath xmlns:m="http://schemas.openxmlformats.org/officeDocument/2006/math">
                    <m:r>
                      <a:rPr lang="en-US" sz="2400" i="1" dirty="0">
                        <a:latin typeface="Cambria Math" panose="02040503050406030204" pitchFamily="18" charset="0"/>
                      </a:rPr>
                      <m:t>𝑗</m:t>
                    </m:r>
                  </m:oMath>
                </a14:m>
                <a:r>
                  <a:rPr lang="en-US" sz="2400" dirty="0"/>
                  <a:t>. That is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𝑗</m:t>
                        </m:r>
                      </m:sub>
                    </m:sSub>
                  </m:oMath>
                </a14:m>
                <a:r>
                  <a:rPr lang="en-US" sz="2400" dirty="0"/>
                  <a:t> is the nearest representative.</a:t>
                </a:r>
              </a:p>
              <a:p>
                <a:pPr marL="457200" indent="-457200">
                  <a:buAutoNum type="arabicPeriod"/>
                </a:pPr>
                <a:r>
                  <a:rPr lang="en-US" sz="2400" dirty="0"/>
                  <a:t>Update representatives. For each group  </a:t>
                </a:r>
                <a14:m>
                  <m:oMath xmlns:m="http://schemas.openxmlformats.org/officeDocument/2006/math">
                    <m:r>
                      <a:rPr lang="en-US" sz="2400" b="0" i="1" dirty="0" smtClean="0">
                        <a:latin typeface="Cambria Math" panose="02040503050406030204" pitchFamily="18" charset="0"/>
                      </a:rPr>
                      <m:t>𝑗</m:t>
                    </m:r>
                    <m:r>
                      <a:rPr lang="en-US" sz="2400" i="1" dirty="0">
                        <a:latin typeface="Cambria Math" panose="02040503050406030204" pitchFamily="18" charset="0"/>
                      </a:rPr>
                      <m:t>=1,..,</m:t>
                    </m:r>
                    <m:r>
                      <a:rPr lang="en-US" sz="2400" b="0" i="1" dirty="0" smtClean="0">
                        <a:latin typeface="Cambria Math" panose="02040503050406030204" pitchFamily="18" charset="0"/>
                      </a:rPr>
                      <m:t>𝑘</m:t>
                    </m:r>
                  </m:oMath>
                </a14:m>
                <a:r>
                  <a:rPr lang="en-US" sz="2400" dirty="0"/>
                  <a:t>, </a:t>
                </a:r>
              </a:p>
              <a:p>
                <a:pPr marL="0" indent="0">
                  <a:buNone/>
                </a:pPr>
                <a:r>
                  <a:rPr lang="en-US" sz="2400" dirty="0"/>
                  <a:t>       set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𝑗</m:t>
                        </m:r>
                      </m:sub>
                    </m:sSub>
                  </m:oMath>
                </a14:m>
                <a:r>
                  <a:rPr lang="en-US" sz="2400" dirty="0"/>
                  <a:t> to be the mean of the vectors in group </a:t>
                </a:r>
                <a14:m>
                  <m:oMath xmlns:m="http://schemas.openxmlformats.org/officeDocument/2006/math">
                    <m:r>
                      <a:rPr lang="en-US" sz="2400" i="1" dirty="0" smtClean="0">
                        <a:latin typeface="Cambria Math" panose="02040503050406030204" pitchFamily="18" charset="0"/>
                      </a:rPr>
                      <m:t>𝑗</m:t>
                    </m:r>
                  </m:oMath>
                </a14:m>
                <a:r>
                  <a:rPr lang="en-US" sz="2400" dirty="0"/>
                  <a:t>.</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𝑗</m:t>
                          </m:r>
                        </m:sub>
                      </m:sSub>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m:rPr>
                              <m:sty m:val="p"/>
                            </m:rPr>
                            <a:rPr lang="en-US" sz="2400" dirty="0">
                              <a:latin typeface="Cambria Math" panose="02040503050406030204" pitchFamily="18" charset="0"/>
                            </a:rPr>
                            <m:t>number</m:t>
                          </m:r>
                          <m:r>
                            <a:rPr lang="en-US" sz="2400" dirty="0">
                              <a:latin typeface="Cambria Math" panose="02040503050406030204" pitchFamily="18" charset="0"/>
                            </a:rPr>
                            <m:t> </m:t>
                          </m:r>
                          <m:r>
                            <m:rPr>
                              <m:sty m:val="p"/>
                            </m:rPr>
                            <a:rPr lang="en-US" sz="2400" dirty="0">
                              <a:latin typeface="Cambria Math" panose="02040503050406030204" pitchFamily="18" charset="0"/>
                            </a:rPr>
                            <m:t>of</m:t>
                          </m:r>
                          <m:r>
                            <a:rPr lang="en-US" sz="2400" dirty="0">
                              <a:latin typeface="Cambria Math" panose="02040503050406030204" pitchFamily="18" charset="0"/>
                            </a:rPr>
                            <m:t> </m:t>
                          </m:r>
                          <m:r>
                            <m:rPr>
                              <m:sty m:val="p"/>
                            </m:rPr>
                            <a:rPr lang="en-US" sz="2400" dirty="0">
                              <a:latin typeface="Cambria Math" panose="02040503050406030204" pitchFamily="18" charset="0"/>
                            </a:rPr>
                            <m:t>vectors</m:t>
                          </m:r>
                          <m:r>
                            <a:rPr lang="en-US" sz="2400" dirty="0">
                              <a:latin typeface="Cambria Math" panose="02040503050406030204" pitchFamily="18" charset="0"/>
                            </a:rPr>
                            <m:t> </m:t>
                          </m:r>
                          <m:r>
                            <m:rPr>
                              <m:sty m:val="p"/>
                            </m:rPr>
                            <a:rPr lang="en-US" sz="2400" dirty="0">
                              <a:latin typeface="Cambria Math" panose="02040503050406030204" pitchFamily="18" charset="0"/>
                            </a:rPr>
                            <m:t>in</m:t>
                          </m:r>
                          <m:r>
                            <a:rPr lang="en-US" sz="2400" dirty="0">
                              <a:latin typeface="Cambria Math" panose="02040503050406030204" pitchFamily="18" charset="0"/>
                            </a:rPr>
                            <m:t> </m:t>
                          </m:r>
                          <m:r>
                            <m:rPr>
                              <m:sty m:val="p"/>
                            </m:rPr>
                            <a:rPr lang="en-US" sz="2400" dirty="0">
                              <a:latin typeface="Cambria Math" panose="02040503050406030204" pitchFamily="18" charset="0"/>
                            </a:rPr>
                            <m:t>Group</m:t>
                          </m:r>
                          <m:r>
                            <a:rPr lang="en-US" sz="2400" dirty="0">
                              <a:latin typeface="Cambria Math" panose="02040503050406030204" pitchFamily="18" charset="0"/>
                            </a:rPr>
                            <m:t> </m:t>
                          </m:r>
                          <m:r>
                            <m:rPr>
                              <m:sty m:val="p"/>
                            </m:rPr>
                            <a:rPr lang="en-US" sz="2400" dirty="0">
                              <a:latin typeface="Cambria Math" panose="02040503050406030204" pitchFamily="18" charset="0"/>
                            </a:rPr>
                            <m:t>j</m:t>
                          </m:r>
                        </m:den>
                      </m:f>
                      <m:nary>
                        <m:naryPr>
                          <m:chr m:val="∑"/>
                          <m:limLoc m:val="subSup"/>
                          <m:supHide m:val="on"/>
                          <m:ctrlPr>
                            <a:rPr lang="en-US" sz="2400" i="1" dirty="0">
                              <a:latin typeface="Cambria Math" panose="02040503050406030204" pitchFamily="18" charset="0"/>
                            </a:rPr>
                          </m:ctrlPr>
                        </m:naryPr>
                        <m:sub>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r>
                            <a:rPr lang="en-US" sz="2400" i="1" dirty="0">
                              <a:latin typeface="Cambria Math" panose="02040503050406030204" pitchFamily="18" charset="0"/>
                            </a:rPr>
                            <m:t> </m:t>
                          </m:r>
                          <m:r>
                            <m:rPr>
                              <m:sty m:val="p"/>
                            </m:rPr>
                            <a:rPr lang="en-US" sz="2400" dirty="0">
                              <a:latin typeface="Cambria Math" panose="02040503050406030204" pitchFamily="18" charset="0"/>
                            </a:rPr>
                            <m:t>in</m:t>
                          </m:r>
                          <m:r>
                            <a:rPr lang="en-US" sz="2400" dirty="0">
                              <a:latin typeface="Cambria Math" panose="02040503050406030204" pitchFamily="18" charset="0"/>
                            </a:rPr>
                            <m:t> </m:t>
                          </m:r>
                          <m:r>
                            <m:rPr>
                              <m:sty m:val="p"/>
                            </m:rPr>
                            <a:rPr lang="en-US" sz="2400" dirty="0">
                              <a:latin typeface="Cambria Math" panose="02040503050406030204" pitchFamily="18" charset="0"/>
                            </a:rPr>
                            <m:t>Group</m:t>
                          </m:r>
                          <m:r>
                            <a:rPr lang="en-US" sz="2400" dirty="0">
                              <a:latin typeface="Cambria Math" panose="02040503050406030204" pitchFamily="18" charset="0"/>
                            </a:rPr>
                            <m:t> </m:t>
                          </m:r>
                          <m:r>
                            <m:rPr>
                              <m:sty m:val="p"/>
                            </m:rPr>
                            <a:rPr lang="en-US" sz="2400" dirty="0">
                              <a:latin typeface="Cambria Math" panose="02040503050406030204" pitchFamily="18" charset="0"/>
                            </a:rPr>
                            <m:t>j</m:t>
                          </m:r>
                        </m:sub>
                        <m:sup/>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e>
                      </m:nary>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170"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70</a:t>
            </a:fld>
            <a:endParaRPr lang="en-US" sz="2000" dirty="0"/>
          </a:p>
        </p:txBody>
      </p:sp>
    </p:spTree>
    <p:extLst>
      <p:ext uri="{BB962C8B-B14F-4D97-AF65-F5344CB8AC3E}">
        <p14:creationId xmlns:p14="http://schemas.microsoft.com/office/powerpoint/2010/main" val="3589319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Clustering</a:t>
            </a:r>
            <a:endParaRPr lang="en-US" dirty="0"/>
          </a:p>
        </p:txBody>
      </p:sp>
      <p:pic>
        <p:nvPicPr>
          <p:cNvPr id="6" name="Content Placeholder 5"/>
          <p:cNvPicPr>
            <a:picLocks noGrp="1" noChangeAspect="1"/>
          </p:cNvPicPr>
          <p:nvPr>
            <p:ph idx="1"/>
          </p:nvPr>
        </p:nvPicPr>
        <p:blipFill>
          <a:blip r:embed="rId2"/>
          <a:stretch>
            <a:fillRect/>
          </a:stretch>
        </p:blipFill>
        <p:spPr>
          <a:xfrm>
            <a:off x="628650" y="1009968"/>
            <a:ext cx="6160872" cy="5591175"/>
          </a:xfrm>
          <a:prstGeom prst="rect">
            <a:avLst/>
          </a:prstGeom>
        </p:spPr>
      </p:pic>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71</a:t>
            </a:fld>
            <a:endParaRPr lang="en-US" sz="2000" dirty="0"/>
          </a:p>
        </p:txBody>
      </p:sp>
      <p:sp>
        <p:nvSpPr>
          <p:cNvPr id="7" name="TextBox 6"/>
          <p:cNvSpPr txBox="1"/>
          <p:nvPr/>
        </p:nvSpPr>
        <p:spPr>
          <a:xfrm>
            <a:off x="7019925" y="1247775"/>
            <a:ext cx="1343025" cy="646331"/>
          </a:xfrm>
          <a:prstGeom prst="rect">
            <a:avLst/>
          </a:prstGeom>
          <a:noFill/>
        </p:spPr>
        <p:txBody>
          <a:bodyPr wrap="square" rtlCol="0">
            <a:spAutoFit/>
          </a:bodyPr>
          <a:lstStyle/>
          <a:p>
            <a:r>
              <a:rPr lang="en-US" dirty="0"/>
              <a:t>Left: before the update</a:t>
            </a:r>
          </a:p>
        </p:txBody>
      </p:sp>
      <p:sp>
        <p:nvSpPr>
          <p:cNvPr id="8" name="TextBox 7"/>
          <p:cNvSpPr txBox="1"/>
          <p:nvPr/>
        </p:nvSpPr>
        <p:spPr>
          <a:xfrm>
            <a:off x="6995797" y="2276475"/>
            <a:ext cx="1343025" cy="646331"/>
          </a:xfrm>
          <a:prstGeom prst="rect">
            <a:avLst/>
          </a:prstGeom>
          <a:noFill/>
        </p:spPr>
        <p:txBody>
          <a:bodyPr wrap="square" rtlCol="0">
            <a:spAutoFit/>
          </a:bodyPr>
          <a:lstStyle/>
          <a:p>
            <a:r>
              <a:rPr lang="en-US" dirty="0"/>
              <a:t>right: after the update</a:t>
            </a:r>
          </a:p>
        </p:txBody>
      </p:sp>
    </p:spTree>
    <p:extLst>
      <p:ext uri="{BB962C8B-B14F-4D97-AF65-F5344CB8AC3E}">
        <p14:creationId xmlns:p14="http://schemas.microsoft.com/office/powerpoint/2010/main" val="2519540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Clustering</a:t>
            </a:r>
            <a:endParaRPr lang="en-US" dirty="0"/>
          </a:p>
        </p:txBody>
      </p:sp>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72</a:t>
            </a:fld>
            <a:endParaRPr lang="en-US" sz="2000" dirty="0"/>
          </a:p>
        </p:txBody>
      </p:sp>
      <p:sp>
        <p:nvSpPr>
          <p:cNvPr id="7" name="TextBox 6"/>
          <p:cNvSpPr txBox="1"/>
          <p:nvPr/>
        </p:nvSpPr>
        <p:spPr>
          <a:xfrm>
            <a:off x="7019925" y="1247775"/>
            <a:ext cx="1343025" cy="646331"/>
          </a:xfrm>
          <a:prstGeom prst="rect">
            <a:avLst/>
          </a:prstGeom>
          <a:noFill/>
        </p:spPr>
        <p:txBody>
          <a:bodyPr wrap="square" rtlCol="0">
            <a:spAutoFit/>
          </a:bodyPr>
          <a:lstStyle/>
          <a:p>
            <a:r>
              <a:rPr lang="en-US" dirty="0"/>
              <a:t>Left: before the update</a:t>
            </a:r>
          </a:p>
        </p:txBody>
      </p:sp>
      <p:sp>
        <p:nvSpPr>
          <p:cNvPr id="8" name="TextBox 7"/>
          <p:cNvSpPr txBox="1"/>
          <p:nvPr/>
        </p:nvSpPr>
        <p:spPr>
          <a:xfrm>
            <a:off x="6995797" y="2276475"/>
            <a:ext cx="1343025" cy="646331"/>
          </a:xfrm>
          <a:prstGeom prst="rect">
            <a:avLst/>
          </a:prstGeom>
          <a:noFill/>
        </p:spPr>
        <p:txBody>
          <a:bodyPr wrap="square" rtlCol="0">
            <a:spAutoFit/>
          </a:bodyPr>
          <a:lstStyle/>
          <a:p>
            <a:r>
              <a:rPr lang="en-US" dirty="0"/>
              <a:t>right</a:t>
            </a:r>
            <a:r>
              <a:rPr lang="en-US"/>
              <a:t>: after </a:t>
            </a:r>
            <a:r>
              <a:rPr lang="en-US" dirty="0"/>
              <a:t>the update</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28649" y="1138238"/>
            <a:ext cx="5888053" cy="2795588"/>
          </a:xfrm>
          <a:prstGeom prst="rect">
            <a:avLst/>
          </a:prstGeom>
        </p:spPr>
      </p:pic>
      <p:pic>
        <p:nvPicPr>
          <p:cNvPr id="9" name="Picture 8"/>
          <p:cNvPicPr>
            <a:picLocks noChangeAspect="1"/>
          </p:cNvPicPr>
          <p:nvPr/>
        </p:nvPicPr>
        <p:blipFill>
          <a:blip r:embed="rId3"/>
          <a:stretch>
            <a:fillRect/>
          </a:stretch>
        </p:blipFill>
        <p:spPr>
          <a:xfrm>
            <a:off x="2291345" y="4071939"/>
            <a:ext cx="2795005" cy="2729701"/>
          </a:xfrm>
          <a:prstGeom prst="rect">
            <a:avLst/>
          </a:prstGeom>
        </p:spPr>
      </p:pic>
    </p:spTree>
    <p:extLst>
      <p:ext uri="{BB962C8B-B14F-4D97-AF65-F5344CB8AC3E}">
        <p14:creationId xmlns:p14="http://schemas.microsoft.com/office/powerpoint/2010/main" val="619851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K-mean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4 vectors </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𝒙</m:t>
                        </m:r>
                      </m:e>
                      <m:sub>
                        <m:r>
                          <a:rPr lang="en-US" sz="2400" b="0" i="1" dirty="0" smtClean="0">
                            <a:latin typeface="Cambria Math" panose="02040503050406030204" pitchFamily="18" charset="0"/>
                          </a:rPr>
                          <m:t>1</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smtClean="0">
                                <a:latin typeface="Cambria Math" panose="02040503050406030204" pitchFamily="18" charset="0"/>
                              </a:rPr>
                            </m:ctrlPr>
                          </m:mPr>
                          <m:mr>
                            <m:e>
                              <m:r>
                                <m:rPr>
                                  <m:brk m:alnAt="7"/>
                                </m:rPr>
                                <a:rPr lang="en-US" sz="2400" b="0" i="1" dirty="0" smtClean="0">
                                  <a:latin typeface="Cambria Math" panose="02040503050406030204" pitchFamily="18" charset="0"/>
                                </a:rPr>
                                <m:t>1</m:t>
                              </m:r>
                            </m:e>
                          </m:mr>
                          <m:mr>
                            <m:e>
                              <m:r>
                                <a:rPr lang="en-US" sz="2400" b="0" i="1" dirty="0" smtClean="0">
                                  <a:latin typeface="Cambria Math" panose="02040503050406030204" pitchFamily="18" charset="0"/>
                                </a:rPr>
                                <m:t>1</m:t>
                              </m:r>
                            </m:e>
                          </m:mr>
                        </m:m>
                      </m:e>
                    </m:d>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b="0" i="1" dirty="0" smtClean="0">
                                  <a:latin typeface="Cambria Math" panose="02040503050406030204" pitchFamily="18" charset="0"/>
                                </a:rPr>
                                <m:t>2</m:t>
                              </m:r>
                            </m:e>
                          </m:mr>
                          <m:mr>
                            <m:e>
                              <m:r>
                                <a:rPr lang="en-US" sz="2400" i="1" dirty="0">
                                  <a:latin typeface="Cambria Math" panose="02040503050406030204" pitchFamily="18" charset="0"/>
                                </a:rPr>
                                <m:t>1</m:t>
                              </m:r>
                            </m:e>
                          </m:mr>
                        </m:m>
                      </m:e>
                    </m:d>
                  </m:oMath>
                </a14:m>
                <a:r>
                  <a:rPr lang="en-US" sz="2400" b="1" i="1" dirty="0">
                    <a:latin typeface="Cambria Math" panose="02040503050406030204" pitchFamily="18" charset="0"/>
                  </a:rPr>
                  <a:t>, </a:t>
                </a:r>
                <a14:m>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b="0" i="1" dirty="0" smtClean="0">
                                  <a:latin typeface="Cambria Math" panose="02040503050406030204" pitchFamily="18" charset="0"/>
                                </a:rPr>
                                <m:t>4</m:t>
                              </m:r>
                            </m:e>
                          </m:mr>
                          <m:mr>
                            <m:e>
                              <m:r>
                                <a:rPr lang="en-US" sz="2400" b="0" i="1" dirty="0" smtClean="0">
                                  <a:latin typeface="Cambria Math" panose="02040503050406030204" pitchFamily="18" charset="0"/>
                                </a:rPr>
                                <m:t>3</m:t>
                              </m:r>
                            </m:e>
                          </m:mr>
                        </m:m>
                      </m:e>
                    </m:d>
                  </m:oMath>
                </a14:m>
                <a:r>
                  <a:rPr lang="en-US" sz="2400" b="1" i="1" dirty="0">
                    <a:latin typeface="Cambria Math" panose="02040503050406030204" pitchFamily="18" charset="0"/>
                  </a:rPr>
                  <a:t>, </a:t>
                </a:r>
                <a14:m>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b="0" i="1" dirty="0" smtClean="0">
                                  <a:latin typeface="Cambria Math" panose="02040503050406030204" pitchFamily="18" charset="0"/>
                                </a:rPr>
                                <m:t>5</m:t>
                              </m:r>
                            </m:e>
                          </m:mr>
                          <m:mr>
                            <m:e>
                              <m:r>
                                <a:rPr lang="en-US" sz="2400" b="0" i="1" dirty="0" smtClean="0">
                                  <a:latin typeface="Cambria Math" panose="02040503050406030204" pitchFamily="18" charset="0"/>
                                </a:rPr>
                                <m:t>4</m:t>
                              </m:r>
                            </m:e>
                          </m:mr>
                        </m:m>
                      </m:e>
                    </m:d>
                  </m:oMath>
                </a14:m>
                <a:endParaRPr lang="en-US" sz="2400" b="1" i="1" dirty="0">
                  <a:latin typeface="Cambria Math" panose="02040503050406030204" pitchFamily="18" charset="0"/>
                </a:endParaRPr>
              </a:p>
              <a:p>
                <a:pPr marL="0" indent="0">
                  <a:buNone/>
                </a:pPr>
                <a:r>
                  <a:rPr lang="en-US" sz="2400" dirty="0">
                    <a:solidFill>
                      <a:srgbClr val="FF0000"/>
                    </a:solidFill>
                  </a:rPr>
                  <a:t>2 representative with initial </a:t>
                </a:r>
                <a14:m>
                  <m:oMath xmlns:m="http://schemas.openxmlformats.org/officeDocument/2006/math">
                    <m:sSub>
                      <m:sSubPr>
                        <m:ctrlPr>
                          <a:rPr lang="en-US" sz="2400" b="1" i="1" dirty="0">
                            <a:latin typeface="Cambria Math" panose="02040503050406030204" pitchFamily="18" charset="0"/>
                          </a:rPr>
                        </m:ctrlPr>
                      </m:sSubPr>
                      <m:e>
                        <m:r>
                          <a:rPr lang="en-US" sz="2400" b="1" i="1" dirty="0" smtClean="0">
                            <a:latin typeface="Cambria Math" panose="02040503050406030204" pitchFamily="18" charset="0"/>
                          </a:rPr>
                          <m:t>𝒛</m:t>
                        </m:r>
                      </m:e>
                      <m:sub>
                        <m:r>
                          <a:rPr lang="en-US" sz="2400" i="1" dirty="0">
                            <a:latin typeface="Cambria Math" panose="02040503050406030204" pitchFamily="18" charset="0"/>
                          </a:rPr>
                          <m:t>1</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i="1" dirty="0">
                                  <a:latin typeface="Cambria Math" panose="02040503050406030204" pitchFamily="18" charset="0"/>
                                </a:rPr>
                                <m:t>1</m:t>
                              </m:r>
                            </m:e>
                          </m:mr>
                          <m:mr>
                            <m:e>
                              <m:r>
                                <a:rPr lang="en-US" sz="2400" i="1" dirty="0">
                                  <a:latin typeface="Cambria Math" panose="02040503050406030204" pitchFamily="18" charset="0"/>
                                </a:rPr>
                                <m:t>1</m:t>
                              </m:r>
                            </m:e>
                          </m:mr>
                        </m:m>
                      </m:e>
                    </m:d>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smtClean="0">
                            <a:latin typeface="Cambria Math" panose="02040503050406030204" pitchFamily="18" charset="0"/>
                          </a:rPr>
                          <m:t>𝒛</m:t>
                        </m:r>
                      </m:e>
                      <m:sub>
                        <m:r>
                          <a:rPr lang="en-US" sz="2400" i="1" dirty="0">
                            <a:latin typeface="Cambria Math" panose="02040503050406030204" pitchFamily="18" charset="0"/>
                          </a:rPr>
                          <m:t>2</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i="1" dirty="0">
                                  <a:latin typeface="Cambria Math" panose="02040503050406030204" pitchFamily="18" charset="0"/>
                                </a:rPr>
                                <m:t>2</m:t>
                              </m:r>
                            </m:e>
                          </m:mr>
                          <m:mr>
                            <m:e>
                              <m:r>
                                <a:rPr lang="en-US" sz="2400" i="1" dirty="0">
                                  <a:latin typeface="Cambria Math" panose="02040503050406030204" pitchFamily="18" charset="0"/>
                                </a:rPr>
                                <m:t>1</m:t>
                              </m:r>
                            </m:e>
                          </m:mr>
                        </m:m>
                      </m:e>
                    </m:d>
                  </m:oMath>
                </a14:m>
                <a:endParaRPr lang="en-US" sz="2400" dirty="0">
                  <a:solidFill>
                    <a:srgbClr val="FF0000"/>
                  </a:solidFill>
                </a:endParaRPr>
              </a:p>
              <a:p>
                <a:pPr marL="0" indent="0">
                  <a:buNone/>
                </a:pPr>
                <a:r>
                  <a:rPr lang="en-US" sz="2400" dirty="0"/>
                  <a:t>First iteration:</a:t>
                </a:r>
              </a:p>
              <a:p>
                <a:pPr marL="0" indent="0">
                  <a:buNone/>
                </a:pPr>
                <a:r>
                  <a:rPr lang="en-US" sz="2400" dirty="0"/>
                  <a:t>Partition the vectors into k groups. </a:t>
                </a:r>
              </a:p>
              <a:p>
                <a:pPr marL="0" indent="0">
                  <a:buNone/>
                </a:pPr>
                <a:r>
                  <a:rPr lang="en-US" sz="2400" dirty="0"/>
                  <a:t>Distances:</a:t>
                </a:r>
              </a:p>
              <a:p>
                <a:pPr marL="0" indent="0">
                  <a:buNone/>
                </a:pPr>
                <a14:m>
                  <m:oMath xmlns:m="http://schemas.openxmlformats.org/officeDocument/2006/math">
                    <m:d>
                      <m:dPr>
                        <m:begChr m:val="‖"/>
                        <m:endChr m:val="‖"/>
                        <m:ctrlPr>
                          <a:rPr lang="en-US" sz="2400" b="1"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1</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1</m:t>
                            </m:r>
                          </m:sub>
                        </m:sSub>
                      </m:e>
                    </m:d>
                    <m:r>
                      <a:rPr lang="en-US" sz="2400" b="1" i="1" dirty="0" smtClean="0">
                        <a:latin typeface="Cambria Math" panose="02040503050406030204" pitchFamily="18" charset="0"/>
                      </a:rPr>
                      <m:t>=</m:t>
                    </m:r>
                    <m:r>
                      <a:rPr lang="en-US" sz="2400" b="0" i="1" dirty="0" smtClean="0">
                        <a:latin typeface="Cambria Math" panose="02040503050406030204" pitchFamily="18" charset="0"/>
                      </a:rPr>
                      <m:t>0</m:t>
                    </m:r>
                    <m:r>
                      <a:rPr lang="en-US" sz="2400" b="1" i="1" dirty="0" smtClean="0">
                        <a:latin typeface="Cambria Math" panose="02040503050406030204" pitchFamily="18" charset="0"/>
                      </a:rPr>
                      <m:t>,</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1</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2</m:t>
                            </m:r>
                          </m:sub>
                        </m:sSub>
                      </m:e>
                    </m:d>
                    <m:r>
                      <a:rPr lang="en-US" sz="2400" b="1" i="1" dirty="0" smtClean="0">
                        <a:latin typeface="Cambria Math" panose="02040503050406030204" pitchFamily="18" charset="0"/>
                      </a:rPr>
                      <m:t>=</m:t>
                    </m:r>
                    <m:r>
                      <a:rPr lang="en-US" sz="2400" b="0" i="1" dirty="0" smtClean="0">
                        <a:latin typeface="Cambria Math" panose="02040503050406030204" pitchFamily="18" charset="0"/>
                      </a:rPr>
                      <m:t>1</m:t>
                    </m:r>
                    <m:r>
                      <a:rPr lang="en-US" sz="2400" b="1" i="1" dirty="0" smtClean="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1</m:t>
                        </m:r>
                      </m:sub>
                    </m:sSub>
                  </m:oMath>
                </a14:m>
                <a:r>
                  <a:rPr lang="en-US" sz="2400" dirty="0"/>
                  <a:t> in Group 1</a:t>
                </a:r>
              </a:p>
              <a:p>
                <a:pPr marL="0" indent="0">
                  <a:buNone/>
                </a:pP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1</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1,</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0</m:t>
                    </m:r>
                    <m:r>
                      <a:rPr lang="en-US" sz="2400" b="1" i="1" dirty="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oMath>
                </a14:m>
                <a:r>
                  <a:rPr lang="en-US" sz="2400" dirty="0"/>
                  <a:t> in Group 2</a:t>
                </a:r>
              </a:p>
              <a:p>
                <a:pPr marL="0" indent="0">
                  <a:buNone/>
                </a:pP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3.6</m:t>
                    </m:r>
                    <m:r>
                      <a:rPr lang="en-US" sz="2400" i="1" dirty="0">
                        <a:latin typeface="Cambria Math" panose="02040503050406030204" pitchFamily="18" charset="0"/>
                      </a:rPr>
                      <m:t>,</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2.83</m:t>
                    </m:r>
                    <m:r>
                      <a:rPr lang="en-US" sz="2400" b="1" i="1" dirty="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oMath>
                </a14:m>
                <a:r>
                  <a:rPr lang="en-US" sz="2400" dirty="0"/>
                  <a:t> in Group 2</a:t>
                </a:r>
              </a:p>
              <a:p>
                <a:pPr marL="0" indent="0">
                  <a:buNone/>
                </a:pP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5</m:t>
                    </m:r>
                    <m:r>
                      <a:rPr lang="en-US" sz="2400" i="1" dirty="0">
                        <a:latin typeface="Cambria Math" panose="02040503050406030204" pitchFamily="18" charset="0"/>
                      </a:rPr>
                      <m:t>,</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4.24</m:t>
                    </m:r>
                    <m:r>
                      <a:rPr lang="en-US" sz="2400" b="1" i="1" dirty="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oMath>
                </a14:m>
                <a:r>
                  <a:rPr lang="en-US" sz="2400" dirty="0"/>
                  <a:t> in Group 2</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i="1" dirty="0">
                                    <a:latin typeface="Cambria Math" panose="02040503050406030204" pitchFamily="18" charset="0"/>
                                  </a:rPr>
                                  <m:t>1</m:t>
                                </m:r>
                              </m:e>
                            </m:mr>
                            <m:mr>
                              <m:e>
                                <m:r>
                                  <a:rPr lang="en-US" sz="2400" i="1" dirty="0">
                                    <a:latin typeface="Cambria Math" panose="02040503050406030204" pitchFamily="18" charset="0"/>
                                  </a:rPr>
                                  <m:t>1</m:t>
                                </m:r>
                              </m:e>
                            </m:mr>
                          </m:m>
                        </m:e>
                      </m:d>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r>
                        <a:rPr lang="en-US" sz="2400" b="1" dirty="0">
                          <a:latin typeface="Cambria Math" panose="02040503050406030204" pitchFamily="18" charset="0"/>
                        </a:rPr>
                        <m:t>=</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3</m:t>
                          </m:r>
                        </m:den>
                      </m:f>
                      <m:r>
                        <a:rPr lang="en-US" sz="2400" b="1" i="1" dirty="0" smtClean="0">
                          <a:latin typeface="Cambria Math" panose="02040503050406030204" pitchFamily="18" charset="0"/>
                        </a:rPr>
                        <m:t> </m:t>
                      </m:r>
                      <m:d>
                        <m:dPr>
                          <m:ctrlPr>
                            <a:rPr lang="en-US" sz="2400" b="1" i="1" dirty="0" smtClean="0">
                              <a:latin typeface="Cambria Math" panose="02040503050406030204" pitchFamily="18" charset="0"/>
                            </a:rPr>
                          </m:ctrlPr>
                        </m:dPr>
                        <m:e>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i="1" dirty="0">
                                        <a:latin typeface="Cambria Math" panose="02040503050406030204" pitchFamily="18" charset="0"/>
                                      </a:rPr>
                                      <m:t>2</m:t>
                                    </m:r>
                                  </m:e>
                                </m:mr>
                                <m:mr>
                                  <m:e>
                                    <m:r>
                                      <a:rPr lang="en-US" sz="2400" i="1" dirty="0">
                                        <a:latin typeface="Cambria Math" panose="02040503050406030204" pitchFamily="18" charset="0"/>
                                      </a:rPr>
                                      <m:t>1</m:t>
                                    </m:r>
                                  </m:e>
                                </m:mr>
                              </m:m>
                            </m:e>
                          </m:d>
                          <m:r>
                            <m:rPr>
                              <m:nor/>
                            </m:rPr>
                            <a:rPr lang="en-US" sz="2400" b="1" i="0" dirty="0" smtClean="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i="1" dirty="0">
                                        <a:latin typeface="Cambria Math" panose="02040503050406030204" pitchFamily="18" charset="0"/>
                                      </a:rPr>
                                      <m:t>4</m:t>
                                    </m:r>
                                  </m:e>
                                </m:mr>
                                <m:mr>
                                  <m:e>
                                    <m:r>
                                      <a:rPr lang="en-US" sz="2400" i="1" dirty="0">
                                        <a:latin typeface="Cambria Math" panose="02040503050406030204" pitchFamily="18" charset="0"/>
                                      </a:rPr>
                                      <m:t>3</m:t>
                                    </m:r>
                                  </m:e>
                                </m:mr>
                              </m:m>
                            </m:e>
                          </m:d>
                          <m:r>
                            <a:rPr lang="en-US" sz="2400" b="1" i="1" dirty="0" smtClean="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i="1" dirty="0">
                                        <a:latin typeface="Cambria Math" panose="02040503050406030204" pitchFamily="18" charset="0"/>
                                      </a:rPr>
                                      <m:t>5</m:t>
                                    </m:r>
                                  </m:e>
                                </m:mr>
                                <m:mr>
                                  <m:e>
                                    <m:r>
                                      <a:rPr lang="en-US" sz="2400" i="1" dirty="0">
                                        <a:latin typeface="Cambria Math" panose="02040503050406030204" pitchFamily="18" charset="0"/>
                                      </a:rPr>
                                      <m:t>4</m:t>
                                    </m:r>
                                  </m:e>
                                </m:mr>
                              </m:m>
                            </m:e>
                          </m:d>
                        </m:e>
                      </m:d>
                      <m:r>
                        <a:rPr lang="en-US" sz="2400" b="1" i="1" dirty="0" smtClean="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b="0" i="1" dirty="0" smtClean="0">
                                    <a:latin typeface="Cambria Math" panose="02040503050406030204" pitchFamily="18" charset="0"/>
                                  </a:rPr>
                                  <m:t>1</m:t>
                                </m:r>
                                <m:r>
                                  <a:rPr lang="en-US" sz="2400" b="0" i="1" dirty="0" smtClean="0">
                                    <a:latin typeface="Cambria Math" panose="02040503050406030204" pitchFamily="18" charset="0"/>
                                  </a:rPr>
                                  <m:t>1/3</m:t>
                                </m:r>
                              </m:e>
                            </m:mr>
                            <m:mr>
                              <m:e>
                                <m:r>
                                  <a:rPr lang="en-US" sz="2400" b="0" i="1" dirty="0" smtClean="0">
                                    <a:latin typeface="Cambria Math" panose="02040503050406030204" pitchFamily="18" charset="0"/>
                                  </a:rPr>
                                  <m:t>8/3</m:t>
                                </m:r>
                              </m:e>
                            </m:mr>
                          </m:m>
                        </m:e>
                      </m:d>
                    </m:oMath>
                  </m:oMathPara>
                </a14:m>
                <a:endParaRPr lang="en-US" sz="2400" dirty="0"/>
              </a:p>
              <a:p>
                <a:pPr marL="0" indent="0">
                  <a:buNone/>
                </a:pPr>
                <a:endParaRPr lang="en-US" sz="2400" dirty="0"/>
              </a:p>
              <a:p>
                <a:pPr marL="0" indent="0">
                  <a:buNone/>
                </a:pPr>
                <a:endParaRPr lang="en-US" sz="2400" dirty="0"/>
              </a:p>
              <a:p>
                <a:pPr marL="0" indent="0">
                  <a:buNone/>
                </a:pPr>
                <a:r>
                  <a:rPr lang="en-US" sz="2400" dirty="0"/>
                  <a:t>For each vector </a:t>
                </a:r>
                <a14:m>
                  <m:oMath xmlns:m="http://schemas.openxmlformats.org/officeDocument/2006/math">
                    <m:r>
                      <a:rPr lang="en-US" sz="2400" i="1" dirty="0">
                        <a:latin typeface="Cambria Math" panose="02040503050406030204" pitchFamily="18" charset="0"/>
                      </a:rPr>
                      <m:t>𝑖</m:t>
                    </m:r>
                    <m:r>
                      <a:rPr lang="en-US" sz="2400" i="1" dirty="0">
                        <a:latin typeface="Cambria Math" panose="02040503050406030204" pitchFamily="18" charset="0"/>
                      </a:rPr>
                      <m:t>=1,..,</m:t>
                    </m:r>
                    <m:r>
                      <a:rPr lang="en-US" sz="2400" i="1" dirty="0">
                        <a:latin typeface="Cambria Math" panose="02040503050406030204" pitchFamily="18" charset="0"/>
                      </a:rPr>
                      <m:t>𝑁</m:t>
                    </m:r>
                  </m:oMath>
                </a14:m>
                <a:r>
                  <a:rPr lang="en-US" sz="2400" dirty="0"/>
                  <a:t>,  assign to the group </a:t>
                </a:r>
                <a14:m>
                  <m:oMath xmlns:m="http://schemas.openxmlformats.org/officeDocument/2006/math">
                    <m:r>
                      <a:rPr lang="en-US" sz="2400" b="0" i="1" dirty="0" smtClean="0">
                        <a:latin typeface="Cambria Math" panose="02040503050406030204" pitchFamily="18" charset="0"/>
                      </a:rPr>
                      <m:t>𝑗</m:t>
                    </m:r>
                    <m:r>
                      <a:rPr lang="en-US" sz="2400" i="1" dirty="0">
                        <a:latin typeface="Cambria Math" panose="02040503050406030204" pitchFamily="18" charset="0"/>
                      </a:rPr>
                      <m:t> </m:t>
                    </m:r>
                  </m:oMath>
                </a14:m>
                <a:r>
                  <a:rPr lang="en-US" sz="2400" dirty="0"/>
                  <a:t> if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smtClean="0">
                                <a:latin typeface="Cambria Math" panose="02040503050406030204" pitchFamily="18" charset="0"/>
                              </a:rPr>
                              <m:t>𝒛</m:t>
                            </m:r>
                          </m:e>
                          <m:sub>
                            <m:r>
                              <a:rPr lang="en-US" sz="2400" b="0" i="1" dirty="0" smtClean="0">
                                <a:latin typeface="Cambria Math" panose="02040503050406030204" pitchFamily="18" charset="0"/>
                              </a:rPr>
                              <m:t>𝑗</m:t>
                            </m:r>
                          </m:sub>
                        </m:sSub>
                      </m:e>
                    </m:d>
                    <m:r>
                      <a:rPr lang="en-US" sz="2400" b="1" i="1" dirty="0" smtClean="0">
                        <a:latin typeface="Cambria Math" panose="02040503050406030204" pitchFamily="18" charset="0"/>
                      </a:rPr>
                      <m:t>&lt;</m:t>
                    </m:r>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𝑗</m:t>
                            </m:r>
                            <m:r>
                              <a:rPr lang="en-US" sz="2400" b="0" i="1" dirty="0" smtClean="0">
                                <a:latin typeface="Cambria Math" panose="02040503050406030204" pitchFamily="18" charset="0"/>
                              </a:rPr>
                              <m:t>′</m:t>
                            </m:r>
                          </m:sub>
                        </m:sSub>
                      </m:e>
                    </m:d>
                  </m:oMath>
                </a14:m>
                <a:r>
                  <a:rPr lang="en-US" sz="2400" dirty="0"/>
                  <a:t>, for all </a:t>
                </a:r>
                <a14:m>
                  <m:oMath xmlns:m="http://schemas.openxmlformats.org/officeDocument/2006/math">
                    <m:r>
                      <a:rPr lang="en-US" sz="2400" i="1" dirty="0">
                        <a:latin typeface="Cambria Math" panose="02040503050406030204" pitchFamily="18" charset="0"/>
                      </a:rPr>
                      <m:t>𝑗</m:t>
                    </m:r>
                    <m:r>
                      <a:rPr lang="en-US" sz="2400" i="1" dirty="0">
                        <a:latin typeface="Cambria Math" panose="02040503050406030204" pitchFamily="18" charset="0"/>
                      </a:rPr>
                      <m:t>′</m:t>
                    </m:r>
                  </m:oMath>
                </a14:m>
                <a:r>
                  <a:rPr lang="en-US" sz="2400" dirty="0"/>
                  <a:t> not equal to </a:t>
                </a:r>
                <a14:m>
                  <m:oMath xmlns:m="http://schemas.openxmlformats.org/officeDocument/2006/math">
                    <m:r>
                      <a:rPr lang="en-US" sz="2400" i="1" dirty="0">
                        <a:latin typeface="Cambria Math" panose="02040503050406030204" pitchFamily="18" charset="0"/>
                      </a:rPr>
                      <m:t>𝑗</m:t>
                    </m:r>
                  </m:oMath>
                </a14:m>
                <a:r>
                  <a:rPr lang="en-US" sz="2400" dirty="0"/>
                  <a:t>. That is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𝑗</m:t>
                        </m:r>
                      </m:sub>
                    </m:sSub>
                  </m:oMath>
                </a14:m>
                <a:r>
                  <a:rPr lang="en-US" sz="2400" dirty="0"/>
                  <a:t> is the nearest representative.</a:t>
                </a:r>
              </a:p>
              <a:p>
                <a:pPr marL="457200" indent="-457200">
                  <a:buAutoNum type="arabicPeriod"/>
                </a:pPr>
                <a:r>
                  <a:rPr lang="en-US" sz="2400" dirty="0"/>
                  <a:t>Update representatives. For each group  </a:t>
                </a:r>
                <a14:m>
                  <m:oMath xmlns:m="http://schemas.openxmlformats.org/officeDocument/2006/math">
                    <m:r>
                      <a:rPr lang="en-US" sz="2400" b="0" i="1" dirty="0" smtClean="0">
                        <a:latin typeface="Cambria Math" panose="02040503050406030204" pitchFamily="18" charset="0"/>
                      </a:rPr>
                      <m:t>𝑗</m:t>
                    </m:r>
                    <m:r>
                      <a:rPr lang="en-US" sz="2400" i="1" dirty="0">
                        <a:latin typeface="Cambria Math" panose="02040503050406030204" pitchFamily="18" charset="0"/>
                      </a:rPr>
                      <m:t>=1,..,</m:t>
                    </m:r>
                    <m:r>
                      <a:rPr lang="en-US" sz="2400" b="0" i="1" dirty="0" smtClean="0">
                        <a:latin typeface="Cambria Math" panose="02040503050406030204" pitchFamily="18" charset="0"/>
                      </a:rPr>
                      <m:t>𝑘</m:t>
                    </m:r>
                  </m:oMath>
                </a14:m>
                <a:r>
                  <a:rPr lang="en-US" sz="2400" dirty="0"/>
                  <a:t>, </a:t>
                </a:r>
              </a:p>
              <a:p>
                <a:pPr marL="0" indent="0">
                  <a:buNone/>
                </a:pPr>
                <a:r>
                  <a:rPr lang="en-US" sz="2400" dirty="0"/>
                  <a:t>       set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𝑗</m:t>
                        </m:r>
                      </m:sub>
                    </m:sSub>
                  </m:oMath>
                </a14:m>
                <a:r>
                  <a:rPr lang="en-US" sz="2400" dirty="0"/>
                  <a:t> to be the mean of the vectors in group </a:t>
                </a:r>
                <a14:m>
                  <m:oMath xmlns:m="http://schemas.openxmlformats.org/officeDocument/2006/math">
                    <m:r>
                      <a:rPr lang="en-US" sz="2400" i="1" dirty="0" smtClean="0">
                        <a:latin typeface="Cambria Math" panose="02040503050406030204" pitchFamily="18" charset="0"/>
                      </a:rPr>
                      <m:t>𝑗</m:t>
                    </m:r>
                  </m:oMath>
                </a14:m>
                <a:r>
                  <a:rPr lang="en-US" sz="2400" dirty="0"/>
                  <a:t>.</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𝑗</m:t>
                          </m:r>
                        </m:sub>
                      </m:sSub>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m:rPr>
                              <m:sty m:val="p"/>
                            </m:rPr>
                            <a:rPr lang="en-US" sz="2400" dirty="0">
                              <a:latin typeface="Cambria Math" panose="02040503050406030204" pitchFamily="18" charset="0"/>
                            </a:rPr>
                            <m:t>number</m:t>
                          </m:r>
                          <m:r>
                            <a:rPr lang="en-US" sz="2400" dirty="0">
                              <a:latin typeface="Cambria Math" panose="02040503050406030204" pitchFamily="18" charset="0"/>
                            </a:rPr>
                            <m:t> </m:t>
                          </m:r>
                          <m:r>
                            <m:rPr>
                              <m:sty m:val="p"/>
                            </m:rPr>
                            <a:rPr lang="en-US" sz="2400" dirty="0">
                              <a:latin typeface="Cambria Math" panose="02040503050406030204" pitchFamily="18" charset="0"/>
                            </a:rPr>
                            <m:t>of</m:t>
                          </m:r>
                          <m:r>
                            <a:rPr lang="en-US" sz="2400" dirty="0">
                              <a:latin typeface="Cambria Math" panose="02040503050406030204" pitchFamily="18" charset="0"/>
                            </a:rPr>
                            <m:t> </m:t>
                          </m:r>
                          <m:r>
                            <m:rPr>
                              <m:sty m:val="p"/>
                            </m:rPr>
                            <a:rPr lang="en-US" sz="2400" dirty="0">
                              <a:latin typeface="Cambria Math" panose="02040503050406030204" pitchFamily="18" charset="0"/>
                            </a:rPr>
                            <m:t>vectors</m:t>
                          </m:r>
                          <m:r>
                            <a:rPr lang="en-US" sz="2400" dirty="0">
                              <a:latin typeface="Cambria Math" panose="02040503050406030204" pitchFamily="18" charset="0"/>
                            </a:rPr>
                            <m:t> </m:t>
                          </m:r>
                          <m:r>
                            <m:rPr>
                              <m:sty m:val="p"/>
                            </m:rPr>
                            <a:rPr lang="en-US" sz="2400" dirty="0">
                              <a:latin typeface="Cambria Math" panose="02040503050406030204" pitchFamily="18" charset="0"/>
                            </a:rPr>
                            <m:t>in</m:t>
                          </m:r>
                          <m:r>
                            <a:rPr lang="en-US" sz="2400" dirty="0">
                              <a:latin typeface="Cambria Math" panose="02040503050406030204" pitchFamily="18" charset="0"/>
                            </a:rPr>
                            <m:t> </m:t>
                          </m:r>
                          <m:r>
                            <m:rPr>
                              <m:sty m:val="p"/>
                            </m:rPr>
                            <a:rPr lang="en-US" sz="2400" dirty="0">
                              <a:latin typeface="Cambria Math" panose="02040503050406030204" pitchFamily="18" charset="0"/>
                            </a:rPr>
                            <m:t>Group</m:t>
                          </m:r>
                          <m:r>
                            <a:rPr lang="en-US" sz="2400" dirty="0">
                              <a:latin typeface="Cambria Math" panose="02040503050406030204" pitchFamily="18" charset="0"/>
                            </a:rPr>
                            <m:t> </m:t>
                          </m:r>
                          <m:r>
                            <m:rPr>
                              <m:sty m:val="p"/>
                            </m:rPr>
                            <a:rPr lang="en-US" sz="2400" dirty="0">
                              <a:latin typeface="Cambria Math" panose="02040503050406030204" pitchFamily="18" charset="0"/>
                            </a:rPr>
                            <m:t>j</m:t>
                          </m:r>
                        </m:den>
                      </m:f>
                      <m:nary>
                        <m:naryPr>
                          <m:chr m:val="∑"/>
                          <m:limLoc m:val="subSup"/>
                          <m:supHide m:val="on"/>
                          <m:ctrlPr>
                            <a:rPr lang="en-US" sz="2400" i="1" dirty="0">
                              <a:latin typeface="Cambria Math" panose="02040503050406030204" pitchFamily="18" charset="0"/>
                            </a:rPr>
                          </m:ctrlPr>
                        </m:naryPr>
                        <m:sub>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r>
                            <a:rPr lang="en-US" sz="2400" i="1" dirty="0">
                              <a:latin typeface="Cambria Math" panose="02040503050406030204" pitchFamily="18" charset="0"/>
                            </a:rPr>
                            <m:t> </m:t>
                          </m:r>
                          <m:r>
                            <m:rPr>
                              <m:sty m:val="p"/>
                            </m:rPr>
                            <a:rPr lang="en-US" sz="2400" dirty="0">
                              <a:latin typeface="Cambria Math" panose="02040503050406030204" pitchFamily="18" charset="0"/>
                            </a:rPr>
                            <m:t>in</m:t>
                          </m:r>
                          <m:r>
                            <a:rPr lang="en-US" sz="2400" dirty="0">
                              <a:latin typeface="Cambria Math" panose="02040503050406030204" pitchFamily="18" charset="0"/>
                            </a:rPr>
                            <m:t> </m:t>
                          </m:r>
                          <m:r>
                            <m:rPr>
                              <m:sty m:val="p"/>
                            </m:rPr>
                            <a:rPr lang="en-US" sz="2400" dirty="0">
                              <a:latin typeface="Cambria Math" panose="02040503050406030204" pitchFamily="18" charset="0"/>
                            </a:rPr>
                            <m:t>Group</m:t>
                          </m:r>
                          <m:r>
                            <a:rPr lang="en-US" sz="2400" dirty="0">
                              <a:latin typeface="Cambria Math" panose="02040503050406030204" pitchFamily="18" charset="0"/>
                            </a:rPr>
                            <m:t> </m:t>
                          </m:r>
                          <m:r>
                            <m:rPr>
                              <m:sty m:val="p"/>
                            </m:rPr>
                            <a:rPr lang="en-US" sz="2400" dirty="0">
                              <a:latin typeface="Cambria Math" panose="02040503050406030204" pitchFamily="18" charset="0"/>
                            </a:rPr>
                            <m:t>j</m:t>
                          </m:r>
                        </m:sub>
                        <m:sup/>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𝑖</m:t>
                              </m:r>
                            </m:sub>
                          </m:sSub>
                        </m:e>
                      </m:nary>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170" b="-75573"/>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73</a:t>
            </a:fld>
            <a:endParaRPr lang="en-US" sz="2000" dirty="0"/>
          </a:p>
        </p:txBody>
      </p:sp>
    </p:spTree>
    <p:extLst>
      <p:ext uri="{BB962C8B-B14F-4D97-AF65-F5344CB8AC3E}">
        <p14:creationId xmlns:p14="http://schemas.microsoft.com/office/powerpoint/2010/main" val="2924486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K-mean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Second iteration:</a:t>
                </a:r>
              </a:p>
              <a:p>
                <a:pPr marL="0" indent="0">
                  <a:buNone/>
                </a:pPr>
                <a:r>
                  <a:rPr lang="en-US" sz="2400" dirty="0"/>
                  <a:t>Partition the vectors into k groups. </a:t>
                </a:r>
              </a:p>
              <a:p>
                <a:pPr marL="0" indent="0">
                  <a:buNone/>
                </a:pPr>
                <a14:m>
                  <m:oMathPara xmlns:m="http://schemas.openxmlformats.org/officeDocument/2006/math">
                    <m:oMathParaPr>
                      <m:jc m:val="centerGroup"/>
                    </m:oMathParaPr>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i="1" dirty="0">
                                    <a:latin typeface="Cambria Math" panose="02040503050406030204" pitchFamily="18" charset="0"/>
                                  </a:rPr>
                                  <m:t>1</m:t>
                                </m:r>
                              </m:e>
                            </m:mr>
                            <m:mr>
                              <m:e>
                                <m:r>
                                  <a:rPr lang="en-US" sz="2400" i="1" dirty="0">
                                    <a:latin typeface="Cambria Math" panose="02040503050406030204" pitchFamily="18" charset="0"/>
                                  </a:rPr>
                                  <m:t>1</m:t>
                                </m:r>
                              </m:e>
                            </m:mr>
                          </m:m>
                        </m:e>
                      </m:d>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r>
                        <a:rPr lang="en-US" sz="2400" b="1" i="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i="1" dirty="0">
                                    <a:latin typeface="Cambria Math" panose="02040503050406030204" pitchFamily="18" charset="0"/>
                                  </a:rPr>
                                  <m:t>1</m:t>
                                </m:r>
                                <m:r>
                                  <a:rPr lang="en-US" sz="2400" i="1" dirty="0">
                                    <a:latin typeface="Cambria Math" panose="02040503050406030204" pitchFamily="18" charset="0"/>
                                  </a:rPr>
                                  <m:t>1/3</m:t>
                                </m:r>
                              </m:e>
                            </m:mr>
                            <m:mr>
                              <m:e>
                                <m:r>
                                  <a:rPr lang="en-US" sz="2400" i="1" dirty="0">
                                    <a:latin typeface="Cambria Math" panose="02040503050406030204" pitchFamily="18" charset="0"/>
                                  </a:rPr>
                                  <m:t>8/3</m:t>
                                </m:r>
                              </m:e>
                            </m:mr>
                          </m:m>
                        </m:e>
                      </m:d>
                    </m:oMath>
                  </m:oMathPara>
                </a14:m>
                <a:endParaRPr lang="en-US" sz="2400" dirty="0"/>
              </a:p>
              <a:p>
                <a:pPr marL="0" indent="0">
                  <a:buNone/>
                </a:pPr>
                <a:r>
                  <a:rPr lang="en-US" sz="2400" dirty="0"/>
                  <a:t>Distances:</a:t>
                </a:r>
              </a:p>
              <a:p>
                <a:pPr marL="0" indent="0">
                  <a:buNone/>
                </a:pPr>
                <a14:m>
                  <m:oMath xmlns:m="http://schemas.openxmlformats.org/officeDocument/2006/math">
                    <m:d>
                      <m:dPr>
                        <m:begChr m:val="‖"/>
                        <m:endChr m:val="‖"/>
                        <m:ctrlPr>
                          <a:rPr lang="en-US" sz="2400" b="1"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1</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1</m:t>
                            </m:r>
                          </m:sub>
                        </m:sSub>
                      </m:e>
                    </m:d>
                    <m:r>
                      <a:rPr lang="en-US" sz="2400" b="1" i="1" dirty="0" smtClean="0">
                        <a:latin typeface="Cambria Math" panose="02040503050406030204" pitchFamily="18" charset="0"/>
                      </a:rPr>
                      <m:t>=</m:t>
                    </m:r>
                    <m:r>
                      <a:rPr lang="en-US" sz="2400" b="0" i="1" dirty="0" smtClean="0">
                        <a:latin typeface="Cambria Math" panose="02040503050406030204" pitchFamily="18" charset="0"/>
                      </a:rPr>
                      <m:t>0</m:t>
                    </m:r>
                    <m:r>
                      <a:rPr lang="en-US" sz="2400" b="1" i="1" dirty="0" smtClean="0">
                        <a:latin typeface="Cambria Math" panose="02040503050406030204" pitchFamily="18" charset="0"/>
                      </a:rPr>
                      <m:t>,</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1</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2</m:t>
                            </m:r>
                          </m:sub>
                        </m:sSub>
                      </m:e>
                    </m:d>
                    <m:r>
                      <a:rPr lang="en-US" sz="2400" b="1" i="1" dirty="0" smtClean="0">
                        <a:latin typeface="Cambria Math" panose="02040503050406030204" pitchFamily="18" charset="0"/>
                      </a:rPr>
                      <m:t>=</m:t>
                    </m:r>
                    <m:r>
                      <a:rPr lang="en-US" sz="2400" b="0" i="1" dirty="0" smtClean="0">
                        <a:latin typeface="Cambria Math" panose="02040503050406030204" pitchFamily="18" charset="0"/>
                      </a:rPr>
                      <m:t>3.14</m:t>
                    </m:r>
                    <m:r>
                      <a:rPr lang="en-US" sz="2400" b="1" i="1" dirty="0" smtClean="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1</m:t>
                        </m:r>
                      </m:sub>
                    </m:sSub>
                  </m:oMath>
                </a14:m>
                <a:r>
                  <a:rPr lang="en-US" sz="2400" dirty="0"/>
                  <a:t> in Group 1</a:t>
                </a:r>
              </a:p>
              <a:p>
                <a:pPr marL="0" indent="0">
                  <a:buNone/>
                </a:pP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1</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1,</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2.36</m:t>
                    </m:r>
                    <m:r>
                      <a:rPr lang="en-US" sz="2400" b="1" i="1" dirty="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oMath>
                </a14:m>
                <a:r>
                  <a:rPr lang="en-US" sz="2400" dirty="0"/>
                  <a:t> in Group 1</a:t>
                </a:r>
              </a:p>
              <a:p>
                <a:pPr marL="0" indent="0">
                  <a:buNone/>
                </a:pP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3.6</m:t>
                    </m:r>
                    <m:r>
                      <a:rPr lang="en-US" sz="2400" i="1" dirty="0">
                        <a:latin typeface="Cambria Math" panose="02040503050406030204" pitchFamily="18" charset="0"/>
                      </a:rPr>
                      <m:t>,</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0.47</m:t>
                    </m:r>
                    <m:r>
                      <a:rPr lang="en-US" sz="2400" b="1" i="1" dirty="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oMath>
                </a14:m>
                <a:r>
                  <a:rPr lang="en-US" sz="2400" dirty="0"/>
                  <a:t> in Group 2</a:t>
                </a:r>
              </a:p>
              <a:p>
                <a:pPr marL="0" indent="0">
                  <a:buNone/>
                </a:pP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5</m:t>
                    </m:r>
                    <m:r>
                      <a:rPr lang="en-US" sz="2400" i="1" dirty="0">
                        <a:latin typeface="Cambria Math" panose="02040503050406030204" pitchFamily="18" charset="0"/>
                      </a:rPr>
                      <m:t>,</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1.89</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oMath>
                </a14:m>
                <a:r>
                  <a:rPr lang="en-US" sz="2400" dirty="0"/>
                  <a:t> in Group 2</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b="0" i="1" dirty="0" smtClean="0">
                                    <a:latin typeface="Cambria Math" panose="02040503050406030204" pitchFamily="18" charset="0"/>
                                  </a:rPr>
                                  <m:t>(</m:t>
                                </m:r>
                                <m:r>
                                  <a:rPr lang="en-US" sz="2400" b="0" i="1" dirty="0" smtClean="0">
                                    <a:latin typeface="Cambria Math" panose="02040503050406030204" pitchFamily="18" charset="0"/>
                                  </a:rPr>
                                  <m:t>1+2)/2</m:t>
                                </m:r>
                              </m:e>
                            </m:mr>
                            <m:mr>
                              <m:e>
                                <m:r>
                                  <a:rPr lang="en-US" sz="2400" b="0" i="1" dirty="0" smtClean="0">
                                    <a:latin typeface="Cambria Math" panose="02040503050406030204" pitchFamily="18" charset="0"/>
                                  </a:rPr>
                                  <m:t>(1+1)/2</m:t>
                                </m:r>
                              </m:e>
                            </m:mr>
                          </m:m>
                        </m:e>
                      </m:d>
                      <m:r>
                        <a:rPr lang="en-US" sz="2400" b="1" i="1" dirty="0" smtClean="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a:rPr lang="en-US" sz="2400" b="0" i="1" dirty="0" smtClean="0">
                                    <a:latin typeface="Cambria Math" panose="02040503050406030204" pitchFamily="18" charset="0"/>
                                  </a:rPr>
                                  <m:t>1.5</m:t>
                                </m:r>
                              </m:e>
                            </m:mr>
                            <m:mr>
                              <m:e>
                                <m:r>
                                  <a:rPr lang="en-US" sz="2400" b="0" i="1" dirty="0" smtClean="0">
                                    <a:latin typeface="Cambria Math" panose="02040503050406030204" pitchFamily="18" charset="0"/>
                                  </a:rPr>
                                  <m:t>1</m:t>
                                </m:r>
                              </m:e>
                            </m:mr>
                          </m:m>
                        </m:e>
                      </m:d>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b="0" i="1" dirty="0" smtClean="0">
                                    <a:latin typeface="Cambria Math" panose="02040503050406030204" pitchFamily="18" charset="0"/>
                                  </a:rPr>
                                  <m:t>(</m:t>
                                </m:r>
                                <m:r>
                                  <a:rPr lang="en-US" sz="2400" b="0" i="1" dirty="0" smtClean="0">
                                    <a:latin typeface="Cambria Math" panose="02040503050406030204" pitchFamily="18" charset="0"/>
                                  </a:rPr>
                                  <m:t>4+5)/2</m:t>
                                </m:r>
                              </m:e>
                            </m:mr>
                            <m:mr>
                              <m:e>
                                <m:r>
                                  <a:rPr lang="en-US" sz="2400" b="0" i="1" dirty="0" smtClean="0">
                                    <a:latin typeface="Cambria Math" panose="02040503050406030204" pitchFamily="18" charset="0"/>
                                  </a:rPr>
                                  <m:t>(3+4)/2</m:t>
                                </m:r>
                              </m:e>
                            </m:mr>
                          </m:m>
                        </m:e>
                      </m:d>
                      <m:r>
                        <a:rPr lang="en-US" sz="2400" b="1" i="1" dirty="0" smtClean="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b="0" i="1" dirty="0" smtClean="0">
                                    <a:latin typeface="Cambria Math" panose="02040503050406030204" pitchFamily="18" charset="0"/>
                                  </a:rPr>
                                  <m:t>4</m:t>
                                </m:r>
                                <m:r>
                                  <a:rPr lang="en-US" sz="2400" i="1" dirty="0">
                                    <a:latin typeface="Cambria Math" panose="02040503050406030204" pitchFamily="18" charset="0"/>
                                  </a:rPr>
                                  <m:t>.5</m:t>
                                </m:r>
                              </m:e>
                            </m:mr>
                            <m:mr>
                              <m:e>
                                <m:r>
                                  <a:rPr lang="en-US" sz="2400" b="0" i="1" dirty="0" smtClean="0">
                                    <a:latin typeface="Cambria Math" panose="02040503050406030204" pitchFamily="18" charset="0"/>
                                  </a:rPr>
                                  <m:t>3.5</m:t>
                                </m:r>
                              </m:e>
                            </m:mr>
                          </m:m>
                        </m:e>
                      </m:d>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74</a:t>
            </a:fld>
            <a:endParaRPr lang="en-US" sz="2000" dirty="0"/>
          </a:p>
        </p:txBody>
      </p:sp>
    </p:spTree>
    <p:extLst>
      <p:ext uri="{BB962C8B-B14F-4D97-AF65-F5344CB8AC3E}">
        <p14:creationId xmlns:p14="http://schemas.microsoft.com/office/powerpoint/2010/main" val="1592058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K-mean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Third iteration:</a:t>
                </a:r>
              </a:p>
              <a:p>
                <a:pPr marL="0" indent="0">
                  <a:buNone/>
                </a:pPr>
                <a:r>
                  <a:rPr lang="en-US" sz="2400" dirty="0"/>
                  <a:t>Partition the vectors into k groups. </a:t>
                </a:r>
              </a:p>
              <a:p>
                <a:pPr marL="0" indent="0">
                  <a:buNone/>
                </a:pPr>
                <a14:m>
                  <m:oMathPara xmlns:m="http://schemas.openxmlformats.org/officeDocument/2006/math">
                    <m:oMathParaPr>
                      <m:jc m:val="centerGroup"/>
                    </m:oMathParaPr>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b="0" i="1" dirty="0" smtClean="0">
                                    <a:latin typeface="Cambria Math" panose="02040503050406030204" pitchFamily="18" charset="0"/>
                                  </a:rPr>
                                  <m:t>1</m:t>
                                </m:r>
                                <m:r>
                                  <a:rPr lang="en-US" sz="2400" b="0" i="1" dirty="0" smtClean="0">
                                    <a:latin typeface="Cambria Math" panose="02040503050406030204" pitchFamily="18" charset="0"/>
                                  </a:rPr>
                                  <m:t>.5</m:t>
                                </m:r>
                              </m:e>
                            </m:mr>
                            <m:mr>
                              <m:e>
                                <m:r>
                                  <a:rPr lang="en-US" sz="2400" b="0" i="1" dirty="0" smtClean="0">
                                    <a:latin typeface="Cambria Math" panose="02040503050406030204" pitchFamily="18" charset="0"/>
                                  </a:rPr>
                                  <m:t>1</m:t>
                                </m:r>
                              </m:e>
                            </m:mr>
                          </m:m>
                        </m:e>
                      </m:d>
                      <m:r>
                        <a:rPr lang="en-US" sz="2400" b="1" i="1" dirty="0">
                          <a:latin typeface="Cambria Math" panose="02040503050406030204" pitchFamily="18" charset="0"/>
                        </a:rPr>
                        <m:t>,</m:t>
                      </m:r>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r>
                        <a:rPr lang="en-US" sz="2400" b="1" dirty="0">
                          <a:latin typeface="Cambria Math" panose="02040503050406030204" pitchFamily="18" charset="0"/>
                        </a:rPr>
                        <m:t>=</m:t>
                      </m:r>
                      <m:d>
                        <m:dPr>
                          <m:begChr m:val="["/>
                          <m:endChr m:val="]"/>
                          <m:ctrlPr>
                            <a:rPr lang="en-US" sz="2400" b="1" i="1" dirty="0">
                              <a:latin typeface="Cambria Math" panose="02040503050406030204" pitchFamily="18" charset="0"/>
                            </a:rPr>
                          </m:ctrlPr>
                        </m:dPr>
                        <m:e>
                          <m:m>
                            <m:mPr>
                              <m:mcs>
                                <m:mc>
                                  <m:mcPr>
                                    <m:count m:val="1"/>
                                    <m:mcJc m:val="center"/>
                                  </m:mcPr>
                                </m:mc>
                              </m:mcs>
                              <m:ctrlPr>
                                <a:rPr lang="en-US" sz="2400" i="1" dirty="0">
                                  <a:latin typeface="Cambria Math" panose="02040503050406030204" pitchFamily="18" charset="0"/>
                                </a:rPr>
                              </m:ctrlPr>
                            </m:mPr>
                            <m:mr>
                              <m:e>
                                <m:r>
                                  <m:rPr>
                                    <m:brk m:alnAt="7"/>
                                  </m:rPr>
                                  <a:rPr lang="en-US" sz="2400" b="0" i="1" dirty="0" smtClean="0">
                                    <a:latin typeface="Cambria Math" panose="02040503050406030204" pitchFamily="18" charset="0"/>
                                  </a:rPr>
                                  <m:t>4</m:t>
                                </m:r>
                                <m:r>
                                  <a:rPr lang="en-US" sz="2400" b="0" i="1" dirty="0" smtClean="0">
                                    <a:latin typeface="Cambria Math" panose="02040503050406030204" pitchFamily="18" charset="0"/>
                                  </a:rPr>
                                  <m:t>.5</m:t>
                                </m:r>
                              </m:e>
                            </m:mr>
                            <m:mr>
                              <m:e>
                                <m:r>
                                  <a:rPr lang="en-US" sz="2400" b="0" i="1" dirty="0" smtClean="0">
                                    <a:latin typeface="Cambria Math" panose="02040503050406030204" pitchFamily="18" charset="0"/>
                                  </a:rPr>
                                  <m:t>3.5</m:t>
                                </m:r>
                              </m:e>
                            </m:mr>
                          </m:m>
                        </m:e>
                      </m:d>
                    </m:oMath>
                  </m:oMathPara>
                </a14:m>
                <a:endParaRPr lang="en-US" sz="2400" dirty="0"/>
              </a:p>
              <a:p>
                <a:pPr marL="0" indent="0">
                  <a:buNone/>
                </a:pPr>
                <a:r>
                  <a:rPr lang="en-US" sz="2400" dirty="0"/>
                  <a:t>Distances:</a:t>
                </a:r>
              </a:p>
              <a:p>
                <a:pPr marL="0" indent="0">
                  <a:buNone/>
                </a:pPr>
                <a14:m>
                  <m:oMath xmlns:m="http://schemas.openxmlformats.org/officeDocument/2006/math">
                    <m:d>
                      <m:dPr>
                        <m:begChr m:val="‖"/>
                        <m:endChr m:val="‖"/>
                        <m:ctrlPr>
                          <a:rPr lang="en-US" sz="2400" b="1" i="1" dirty="0" smtClean="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1</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1</m:t>
                            </m:r>
                          </m:sub>
                        </m:sSub>
                      </m:e>
                    </m:d>
                    <m:r>
                      <a:rPr lang="en-US" sz="2400" b="1" i="1" dirty="0" smtClean="0">
                        <a:latin typeface="Cambria Math" panose="02040503050406030204" pitchFamily="18" charset="0"/>
                      </a:rPr>
                      <m:t>=</m:t>
                    </m:r>
                    <m:r>
                      <a:rPr lang="en-US" sz="2400" b="0" i="1" dirty="0" smtClean="0">
                        <a:latin typeface="Cambria Math" panose="02040503050406030204" pitchFamily="18" charset="0"/>
                      </a:rPr>
                      <m:t>0.5</m:t>
                    </m:r>
                    <m:r>
                      <a:rPr lang="en-US" sz="2400" b="1" i="1" dirty="0" smtClean="0">
                        <a:latin typeface="Cambria Math" panose="02040503050406030204" pitchFamily="18" charset="0"/>
                      </a:rPr>
                      <m:t>,</m:t>
                    </m:r>
                  </m:oMath>
                </a14:m>
                <a:r>
                  <a:rPr lang="en-US" sz="2400" dirty="0"/>
                  <a:t> </a:t>
                </a:r>
                <a14:m>
                  <m:oMath xmlns:m="http://schemas.openxmlformats.org/officeDocument/2006/math">
                    <m:r>
                      <a:rPr lang="en-US" sz="2400" b="0" i="0" dirty="0" smtClean="0">
                        <a:latin typeface="Cambria Math" panose="02040503050406030204" pitchFamily="18" charset="0"/>
                      </a:rPr>
                      <m:t>  </m:t>
                    </m:r>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1</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2</m:t>
                            </m:r>
                          </m:sub>
                        </m:sSub>
                      </m:e>
                    </m:d>
                    <m:r>
                      <a:rPr lang="en-US" sz="2400" b="1" i="1" dirty="0" smtClean="0">
                        <a:latin typeface="Cambria Math" panose="02040503050406030204" pitchFamily="18" charset="0"/>
                      </a:rPr>
                      <m:t>=</m:t>
                    </m:r>
                    <m:r>
                      <a:rPr lang="en-US" sz="2400" b="0" i="1" dirty="0" smtClean="0">
                        <a:latin typeface="Cambria Math" panose="02040503050406030204" pitchFamily="18" charset="0"/>
                      </a:rPr>
                      <m:t>4.30</m:t>
                    </m:r>
                    <m:r>
                      <a:rPr lang="en-US" sz="2400" b="1" i="1" dirty="0" smtClean="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1</m:t>
                        </m:r>
                      </m:sub>
                    </m:sSub>
                  </m:oMath>
                </a14:m>
                <a:r>
                  <a:rPr lang="en-US" sz="2400" dirty="0"/>
                  <a:t> in Group 1</a:t>
                </a:r>
              </a:p>
              <a:p>
                <a:pPr marL="0" indent="0">
                  <a:buNone/>
                </a:pP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1</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0.5</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3.54</m:t>
                    </m:r>
                    <m:r>
                      <a:rPr lang="en-US" sz="2400" b="1" i="1" dirty="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2</m:t>
                        </m:r>
                      </m:sub>
                    </m:sSub>
                  </m:oMath>
                </a14:m>
                <a:r>
                  <a:rPr lang="en-US" sz="2400" dirty="0"/>
                  <a:t> in Group 1</a:t>
                </a:r>
              </a:p>
              <a:p>
                <a:pPr marL="0" indent="0">
                  <a:buNone/>
                </a:pP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3.2</m:t>
                    </m:r>
                    <m:r>
                      <a:rPr lang="en-US" sz="2400" i="1" dirty="0">
                        <a:latin typeface="Cambria Math" panose="02040503050406030204" pitchFamily="18" charset="0"/>
                      </a:rPr>
                      <m:t>,</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0.71</m:t>
                    </m:r>
                    <m:r>
                      <a:rPr lang="en-US" sz="2400" b="1" i="1" dirty="0">
                        <a:latin typeface="Cambria Math" panose="02040503050406030204" pitchFamily="18" charset="0"/>
                      </a:rPr>
                      <m:t> </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3</m:t>
                        </m:r>
                      </m:sub>
                    </m:sSub>
                  </m:oMath>
                </a14:m>
                <a:r>
                  <a:rPr lang="en-US" sz="2400" dirty="0"/>
                  <a:t> in Group 2</a:t>
                </a:r>
              </a:p>
              <a:p>
                <a:pPr marL="0" indent="0">
                  <a:buNone/>
                </a:pP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4.61</m:t>
                    </m:r>
                    <m:r>
                      <a:rPr lang="en-US" sz="2400" i="1" dirty="0">
                        <a:latin typeface="Cambria Math" panose="02040503050406030204" pitchFamily="18" charset="0"/>
                      </a:rPr>
                      <m:t>,</m:t>
                    </m:r>
                  </m:oMath>
                </a14:m>
                <a:r>
                  <a:rPr lang="en-US" sz="2400" dirty="0"/>
                  <a:t> </a:t>
                </a:r>
                <a14:m>
                  <m:oMath xmlns:m="http://schemas.openxmlformats.org/officeDocument/2006/math">
                    <m:d>
                      <m:dPr>
                        <m:begChr m:val="‖"/>
                        <m:endChr m:val="‖"/>
                        <m:ctrlPr>
                          <a:rPr lang="en-US" sz="2400" b="1"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r>
                          <a:rPr lang="en-US" sz="2400" b="1"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2</m:t>
                            </m:r>
                          </m:sub>
                        </m:sSub>
                      </m:e>
                    </m:d>
                    <m:r>
                      <a:rPr lang="en-US" sz="2400" b="1" i="1" dirty="0">
                        <a:latin typeface="Cambria Math" panose="02040503050406030204" pitchFamily="18" charset="0"/>
                      </a:rPr>
                      <m:t>=</m:t>
                    </m:r>
                    <m:r>
                      <a:rPr lang="en-US" sz="2400" b="0" i="1" dirty="0" smtClean="0">
                        <a:latin typeface="Cambria Math" panose="02040503050406030204" pitchFamily="18" charset="0"/>
                      </a:rPr>
                      <m:t>0.71</m:t>
                    </m:r>
                  </m:oMath>
                </a14:m>
                <a:r>
                  <a:rPr lang="en-US" sz="2400" dirty="0"/>
                  <a:t> , =&gt;</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4</m:t>
                        </m:r>
                      </m:sub>
                    </m:sSub>
                  </m:oMath>
                </a14:m>
                <a:r>
                  <a:rPr lang="en-US" sz="2400" dirty="0"/>
                  <a:t> in Group 2</a:t>
                </a:r>
              </a:p>
              <a:p>
                <a:pPr marL="0" indent="0">
                  <a:buNone/>
                </a:pPr>
                <a:endParaRPr lang="en-US" sz="2400" dirty="0"/>
              </a:p>
              <a:p>
                <a:pPr marL="0" indent="0">
                  <a:buNone/>
                </a:pPr>
                <a:r>
                  <a:rPr lang="en-US" sz="2400" dirty="0"/>
                  <a:t>No more change in </a:t>
                </a:r>
                <a14:m>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i="1" dirty="0">
                            <a:latin typeface="Cambria Math" panose="02040503050406030204" pitchFamily="18" charset="0"/>
                          </a:rPr>
                          <m:t>1</m:t>
                        </m:r>
                      </m:sub>
                    </m:sSub>
                  </m:oMath>
                </a14:m>
                <a:r>
                  <a:rPr lang="en-US" sz="2400" dirty="0"/>
                  <a:t>, and </a:t>
                </a:r>
                <a14:m>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panose="02040503050406030204" pitchFamily="18" charset="0"/>
                          </a:rPr>
                          <m:t>𝒛</m:t>
                        </m:r>
                      </m:e>
                      <m:sub>
                        <m:r>
                          <a:rPr lang="en-US" sz="2400" b="0" i="1" dirty="0" smtClean="0">
                            <a:latin typeface="Cambria Math" panose="02040503050406030204" pitchFamily="18" charset="0"/>
                          </a:rPr>
                          <m:t>2</m:t>
                        </m:r>
                      </m:sub>
                    </m:sSub>
                  </m:oMath>
                </a14:m>
                <a:endParaRPr lang="en-US" sz="2400" dirty="0"/>
              </a:p>
              <a:p>
                <a:pPr marL="0" indent="0">
                  <a:buNone/>
                </a:pP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75</a:t>
            </a:fld>
            <a:endParaRPr lang="en-US" sz="2000" dirty="0"/>
          </a:p>
        </p:txBody>
      </p:sp>
    </p:spTree>
    <p:extLst>
      <p:ext uri="{BB962C8B-B14F-4D97-AF65-F5344CB8AC3E}">
        <p14:creationId xmlns:p14="http://schemas.microsoft.com/office/powerpoint/2010/main" val="13410698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Vector Space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0342" y="1000125"/>
                <a:ext cx="8334375" cy="5591175"/>
              </a:xfrm>
            </p:spPr>
            <p:txBody>
              <a:bodyPr>
                <a:noAutofit/>
              </a:bodyPr>
              <a:lstStyle/>
              <a:p>
                <a:pPr marL="0" indent="0">
                  <a:buNone/>
                </a:pPr>
                <a:r>
                  <a:rPr lang="en-US" sz="2200" dirty="0"/>
                  <a:t>Definition: A vector space is a set </a:t>
                </a:r>
                <a14:m>
                  <m:oMath xmlns:m="http://schemas.openxmlformats.org/officeDocument/2006/math">
                    <m:r>
                      <a:rPr lang="en-US" sz="2200" b="1" i="1" dirty="0" smtClean="0">
                        <a:latin typeface="Cambria Math" panose="02040503050406030204" pitchFamily="18" charset="0"/>
                        <a:ea typeface="Cambria Math" panose="02040503050406030204" pitchFamily="18" charset="0"/>
                      </a:rPr>
                      <m:t>𝕍</m:t>
                    </m:r>
                  </m:oMath>
                </a14:m>
                <a:r>
                  <a:rPr lang="en-US" sz="2200" dirty="0"/>
                  <a:t> on which two operations + and · are defined, called vector addition and scalar multiplication.</a:t>
                </a:r>
              </a:p>
              <a:p>
                <a:pPr marL="0" indent="0">
                  <a:buNone/>
                </a:pPr>
                <a:r>
                  <a:rPr lang="en-US" sz="2200" dirty="0"/>
                  <a:t>The operation + (vector addition) must satisfy the following conditions:</a:t>
                </a:r>
              </a:p>
              <a:p>
                <a:pPr marL="0" indent="0">
                  <a:buNone/>
                </a:pPr>
                <a:r>
                  <a:rPr lang="en-US" sz="2200" b="1" dirty="0"/>
                  <a:t>Closure</a:t>
                </a:r>
                <a:r>
                  <a:rPr lang="en-US" sz="2200" dirty="0"/>
                  <a:t>: If </a:t>
                </a:r>
                <a14:m>
                  <m:oMath xmlns:m="http://schemas.openxmlformats.org/officeDocument/2006/math">
                    <m:r>
                      <a:rPr lang="en-US" sz="2200" b="1" i="1" dirty="0" smtClean="0">
                        <a:latin typeface="Cambria Math" panose="02040503050406030204" pitchFamily="18" charset="0"/>
                      </a:rPr>
                      <m:t>𝒙</m:t>
                    </m:r>
                  </m:oMath>
                </a14:m>
                <a:r>
                  <a:rPr lang="en-US" sz="2200" dirty="0"/>
                  <a:t> and </a:t>
                </a:r>
                <a14:m>
                  <m:oMath xmlns:m="http://schemas.openxmlformats.org/officeDocument/2006/math">
                    <m:r>
                      <a:rPr lang="en-US" sz="2200" b="1" i="1" dirty="0">
                        <a:latin typeface="Cambria Math" panose="02040503050406030204" pitchFamily="18" charset="0"/>
                      </a:rPr>
                      <m:t>𝒛</m:t>
                    </m:r>
                  </m:oMath>
                </a14:m>
                <a:r>
                  <a:rPr lang="en-US" sz="2200" dirty="0"/>
                  <a:t> are any vectors in </a:t>
                </a:r>
                <a14:m>
                  <m:oMath xmlns:m="http://schemas.openxmlformats.org/officeDocument/2006/math">
                    <m:r>
                      <a:rPr lang="en-US" sz="2200" b="1" i="1" dirty="0">
                        <a:latin typeface="Cambria Math" panose="02040503050406030204" pitchFamily="18" charset="0"/>
                        <a:ea typeface="Cambria Math" panose="02040503050406030204" pitchFamily="18" charset="0"/>
                      </a:rPr>
                      <m:t>𝕍</m:t>
                    </m:r>
                  </m:oMath>
                </a14:m>
                <a:r>
                  <a:rPr lang="en-US" sz="2200" dirty="0"/>
                  <a:t>, then the sum </a:t>
                </a:r>
                <a14:m>
                  <m:oMath xmlns:m="http://schemas.openxmlformats.org/officeDocument/2006/math">
                    <m:r>
                      <a:rPr lang="en-US" sz="2200" b="1" i="1" dirty="0">
                        <a:latin typeface="Cambria Math" panose="02040503050406030204" pitchFamily="18" charset="0"/>
                      </a:rPr>
                      <m:t>𝒙</m:t>
                    </m:r>
                    <m:r>
                      <a:rPr lang="en-US" sz="2200" b="0" i="0" dirty="0" smtClean="0">
                        <a:latin typeface="Cambria Math" panose="02040503050406030204" pitchFamily="18" charset="0"/>
                      </a:rPr>
                      <m:t>+</m:t>
                    </m:r>
                    <m:r>
                      <a:rPr lang="en-US" sz="2200" b="1" i="1" dirty="0">
                        <a:latin typeface="Cambria Math" panose="02040503050406030204" pitchFamily="18" charset="0"/>
                      </a:rPr>
                      <m:t>𝒛</m:t>
                    </m:r>
                  </m:oMath>
                </a14:m>
                <a:r>
                  <a:rPr lang="en-US" sz="2200" dirty="0"/>
                  <a:t>   belongs to </a:t>
                </a:r>
                <a14:m>
                  <m:oMath xmlns:m="http://schemas.openxmlformats.org/officeDocument/2006/math">
                    <m:r>
                      <a:rPr lang="en-US" sz="2200" b="1" i="1" dirty="0">
                        <a:latin typeface="Cambria Math" panose="02040503050406030204" pitchFamily="18" charset="0"/>
                        <a:ea typeface="Cambria Math" panose="02040503050406030204" pitchFamily="18" charset="0"/>
                      </a:rPr>
                      <m:t>𝕍</m:t>
                    </m:r>
                  </m:oMath>
                </a14:m>
                <a:r>
                  <a:rPr lang="en-US" sz="2200" dirty="0"/>
                  <a:t>.</a:t>
                </a:r>
              </a:p>
              <a:p>
                <a:pPr marL="0" indent="0">
                  <a:buNone/>
                </a:pPr>
                <a:r>
                  <a:rPr lang="en-US" sz="2200" dirty="0"/>
                  <a:t>Example: </a:t>
                </a:r>
                <a14:m>
                  <m:oMath xmlns:m="http://schemas.openxmlformats.org/officeDocument/2006/math">
                    <m:r>
                      <a:rPr lang="en-US" sz="2200" b="1" i="1" dirty="0" smtClean="0">
                        <a:latin typeface="Cambria Math" panose="02040503050406030204" pitchFamily="18" charset="0"/>
                      </a:rPr>
                      <m:t>𝒙</m:t>
                    </m:r>
                  </m:oMath>
                </a14:m>
                <a:r>
                  <a:rPr lang="en-US" sz="2200" dirty="0"/>
                  <a:t> and </a:t>
                </a:r>
                <a14:m>
                  <m:oMath xmlns:m="http://schemas.openxmlformats.org/officeDocument/2006/math">
                    <m:r>
                      <a:rPr lang="en-US" sz="2200" b="1" i="1" dirty="0" smtClean="0">
                        <a:latin typeface="Cambria Math" panose="02040503050406030204" pitchFamily="18" charset="0"/>
                      </a:rPr>
                      <m:t>𝒛</m:t>
                    </m:r>
                  </m:oMath>
                </a14:m>
                <a:r>
                  <a:rPr lang="en-US" sz="2200" dirty="0"/>
                  <a:t> are 2-vectors, then </a:t>
                </a:r>
                <a14:m>
                  <m:oMath xmlns:m="http://schemas.openxmlformats.org/officeDocument/2006/math">
                    <m:r>
                      <a:rPr lang="en-US" sz="2200" b="1" i="1" dirty="0">
                        <a:latin typeface="Cambria Math" panose="02040503050406030204" pitchFamily="18" charset="0"/>
                      </a:rPr>
                      <m:t>𝒙</m:t>
                    </m:r>
                    <m:r>
                      <a:rPr lang="en-US" sz="2200" dirty="0">
                        <a:latin typeface="Cambria Math" panose="02040503050406030204" pitchFamily="18" charset="0"/>
                      </a:rPr>
                      <m:t>+</m:t>
                    </m:r>
                    <m:r>
                      <a:rPr lang="en-US" sz="2200" b="1" i="1" dirty="0">
                        <a:latin typeface="Cambria Math" panose="02040503050406030204" pitchFamily="18" charset="0"/>
                      </a:rPr>
                      <m:t>𝒛</m:t>
                    </m:r>
                  </m:oMath>
                </a14:m>
                <a:r>
                  <a:rPr lang="en-US" sz="2200" dirty="0"/>
                  <a:t> in </a:t>
                </a:r>
                <a14:m>
                  <m:oMath xmlns:m="http://schemas.openxmlformats.org/officeDocument/2006/math">
                    <m:r>
                      <a:rPr lang="en-US" sz="2200" b="1" i="1" dirty="0">
                        <a:latin typeface="Cambria Math" panose="02040503050406030204" pitchFamily="18" charset="0"/>
                        <a:ea typeface="Cambria Math" panose="02040503050406030204" pitchFamily="18" charset="0"/>
                      </a:rPr>
                      <m:t>𝕍</m:t>
                    </m:r>
                  </m:oMath>
                </a14:m>
                <a:endParaRPr lang="en-US" sz="2200" dirty="0"/>
              </a:p>
              <a:p>
                <a:pPr marL="0" indent="0">
                  <a:buNone/>
                </a:pPr>
                <a:r>
                  <a:rPr lang="en-US" sz="2200" b="1" dirty="0"/>
                  <a:t>Commutative law</a:t>
                </a:r>
                <a:r>
                  <a:rPr lang="en-US" sz="2200" dirty="0"/>
                  <a:t>: For all vectors </a:t>
                </a:r>
                <a14:m>
                  <m:oMath xmlns:m="http://schemas.openxmlformats.org/officeDocument/2006/math">
                    <m:r>
                      <a:rPr lang="en-US" sz="2200" b="1" i="1" dirty="0">
                        <a:latin typeface="Cambria Math" panose="02040503050406030204" pitchFamily="18" charset="0"/>
                      </a:rPr>
                      <m:t>𝒙</m:t>
                    </m:r>
                  </m:oMath>
                </a14:m>
                <a:r>
                  <a:rPr lang="en-US" sz="2200" dirty="0"/>
                  <a:t> and </a:t>
                </a:r>
                <a14:m>
                  <m:oMath xmlns:m="http://schemas.openxmlformats.org/officeDocument/2006/math">
                    <m:r>
                      <a:rPr lang="en-US" sz="2200" b="1" i="1" dirty="0">
                        <a:latin typeface="Cambria Math" panose="02040503050406030204" pitchFamily="18" charset="0"/>
                      </a:rPr>
                      <m:t>𝒛</m:t>
                    </m:r>
                  </m:oMath>
                </a14:m>
                <a:r>
                  <a:rPr lang="en-US" sz="2200" dirty="0"/>
                  <a:t> in </a:t>
                </a:r>
                <a14:m>
                  <m:oMath xmlns:m="http://schemas.openxmlformats.org/officeDocument/2006/math">
                    <m:r>
                      <a:rPr lang="en-US" sz="2200" b="1" i="1" dirty="0">
                        <a:latin typeface="Cambria Math" panose="02040503050406030204" pitchFamily="18" charset="0"/>
                        <a:ea typeface="Cambria Math" panose="02040503050406030204" pitchFamily="18" charset="0"/>
                      </a:rPr>
                      <m:t>𝕍</m:t>
                    </m:r>
                  </m:oMath>
                </a14:m>
                <a:r>
                  <a:rPr lang="en-US" sz="2200" dirty="0"/>
                  <a:t>, </a:t>
                </a:r>
                <a14:m>
                  <m:oMath xmlns:m="http://schemas.openxmlformats.org/officeDocument/2006/math">
                    <m:r>
                      <a:rPr lang="en-US" sz="2200" b="1" i="1" dirty="0">
                        <a:latin typeface="Cambria Math" panose="02040503050406030204" pitchFamily="18" charset="0"/>
                      </a:rPr>
                      <m:t>𝒙</m:t>
                    </m:r>
                    <m:r>
                      <a:rPr lang="en-US" sz="2200" dirty="0">
                        <a:latin typeface="Cambria Math" panose="02040503050406030204" pitchFamily="18" charset="0"/>
                      </a:rPr>
                      <m:t>+</m:t>
                    </m:r>
                    <m:r>
                      <a:rPr lang="en-US" sz="2200" b="1" i="1" dirty="0">
                        <a:latin typeface="Cambria Math" panose="02040503050406030204" pitchFamily="18" charset="0"/>
                      </a:rPr>
                      <m:t>𝒛</m:t>
                    </m:r>
                  </m:oMath>
                </a14:m>
                <a:r>
                  <a:rPr lang="en-US" sz="2200" dirty="0"/>
                  <a:t>=</a:t>
                </a:r>
                <a:r>
                  <a:rPr lang="en-US" sz="2200" b="1" dirty="0"/>
                  <a:t> </a:t>
                </a:r>
                <a14:m>
                  <m:oMath xmlns:m="http://schemas.openxmlformats.org/officeDocument/2006/math">
                    <m:r>
                      <a:rPr lang="en-US" sz="2200" b="1" i="1" dirty="0">
                        <a:latin typeface="Cambria Math" panose="02040503050406030204" pitchFamily="18" charset="0"/>
                      </a:rPr>
                      <m:t>𝒛</m:t>
                    </m:r>
                    <m:r>
                      <a:rPr lang="en-US" sz="2200" b="1" i="1" dirty="0" smtClean="0">
                        <a:latin typeface="Cambria Math" panose="02040503050406030204" pitchFamily="18" charset="0"/>
                      </a:rPr>
                      <m:t>+</m:t>
                    </m:r>
                    <m:r>
                      <a:rPr lang="en-US" sz="2200" b="1" i="1" dirty="0" smtClean="0">
                        <a:latin typeface="Cambria Math" panose="02040503050406030204" pitchFamily="18" charset="0"/>
                      </a:rPr>
                      <m:t>𝒙</m:t>
                    </m:r>
                  </m:oMath>
                </a14:m>
                <a:endParaRPr lang="en-US" sz="2200" dirty="0"/>
              </a:p>
              <a:p>
                <a:pPr marL="0" indent="0">
                  <a:buNone/>
                </a:pPr>
                <a:r>
                  <a:rPr lang="en-US" sz="2200" b="1" dirty="0"/>
                  <a:t>Associative law</a:t>
                </a:r>
                <a:r>
                  <a:rPr lang="en-US" sz="2200" dirty="0"/>
                  <a:t>: For all vectors </a:t>
                </a:r>
                <a14:m>
                  <m:oMath xmlns:m="http://schemas.openxmlformats.org/officeDocument/2006/math">
                    <m:r>
                      <a:rPr lang="en-US" sz="2200" b="1" i="1" dirty="0">
                        <a:latin typeface="Cambria Math" panose="02040503050406030204" pitchFamily="18" charset="0"/>
                      </a:rPr>
                      <m:t>𝒙</m:t>
                    </m:r>
                  </m:oMath>
                </a14:m>
                <a:r>
                  <a:rPr lang="en-US" sz="2200" dirty="0"/>
                  <a:t>, </a:t>
                </a:r>
                <a14:m>
                  <m:oMath xmlns:m="http://schemas.openxmlformats.org/officeDocument/2006/math">
                    <m:r>
                      <a:rPr lang="en-US" sz="2200" b="1" i="1" smtClean="0">
                        <a:latin typeface="Cambria Math" panose="02040503050406030204" pitchFamily="18" charset="0"/>
                      </a:rPr>
                      <m:t>𝒚</m:t>
                    </m:r>
                  </m:oMath>
                </a14:m>
                <a:r>
                  <a:rPr lang="en-US" sz="2200" dirty="0"/>
                  <a:t>  and </a:t>
                </a:r>
                <a14:m>
                  <m:oMath xmlns:m="http://schemas.openxmlformats.org/officeDocument/2006/math">
                    <m:r>
                      <a:rPr lang="en-US" sz="2200" b="1" i="1" dirty="0">
                        <a:latin typeface="Cambria Math" panose="02040503050406030204" pitchFamily="18" charset="0"/>
                      </a:rPr>
                      <m:t>𝒛</m:t>
                    </m:r>
                  </m:oMath>
                </a14:m>
                <a:r>
                  <a:rPr lang="en-US" sz="2200" dirty="0"/>
                  <a:t> in </a:t>
                </a:r>
                <a14:m>
                  <m:oMath xmlns:m="http://schemas.openxmlformats.org/officeDocument/2006/math">
                    <m:r>
                      <a:rPr lang="en-US" sz="2200" b="1" i="1" dirty="0">
                        <a:latin typeface="Cambria Math" panose="02040503050406030204" pitchFamily="18" charset="0"/>
                        <a:ea typeface="Cambria Math" panose="02040503050406030204" pitchFamily="18" charset="0"/>
                      </a:rPr>
                      <m:t>𝕍</m:t>
                    </m:r>
                  </m:oMath>
                </a14:m>
                <a:r>
                  <a:rPr lang="en-US" sz="2200" dirty="0"/>
                  <a:t>,    </a:t>
                </a:r>
              </a:p>
              <a:p>
                <a:pPr marL="0" indent="0">
                  <a:buNone/>
                </a:pPr>
                <a:r>
                  <a:rPr lang="en-US" sz="2200" dirty="0"/>
                  <a:t> </a:t>
                </a:r>
                <a14:m>
                  <m:oMath xmlns:m="http://schemas.openxmlformats.org/officeDocument/2006/math">
                    <m:r>
                      <a:rPr lang="en-US" sz="2200" b="0" i="0" dirty="0" smtClean="0">
                        <a:latin typeface="Cambria Math" panose="02040503050406030204" pitchFamily="18" charset="0"/>
                      </a:rPr>
                      <m:t>(</m:t>
                    </m:r>
                    <m:r>
                      <a:rPr lang="en-US" sz="2200" b="1" i="1" dirty="0">
                        <a:latin typeface="Cambria Math" panose="02040503050406030204" pitchFamily="18" charset="0"/>
                      </a:rPr>
                      <m:t>𝒙</m:t>
                    </m:r>
                    <m:r>
                      <a:rPr lang="en-US" sz="2200" dirty="0">
                        <a:latin typeface="Cambria Math" panose="02040503050406030204" pitchFamily="18" charset="0"/>
                      </a:rPr>
                      <m:t>+</m:t>
                    </m:r>
                    <m:r>
                      <a:rPr lang="en-US" sz="2200" b="1" i="1" dirty="0" smtClean="0">
                        <a:latin typeface="Cambria Math" panose="02040503050406030204" pitchFamily="18" charset="0"/>
                      </a:rPr>
                      <m:t>𝒚</m:t>
                    </m:r>
                    <m:r>
                      <a:rPr lang="en-US" sz="2200" b="1" i="1" dirty="0" smtClean="0">
                        <a:latin typeface="Cambria Math" panose="02040503050406030204" pitchFamily="18" charset="0"/>
                      </a:rPr>
                      <m:t>)+</m:t>
                    </m:r>
                    <m:r>
                      <a:rPr lang="en-US" sz="2200" b="1" i="1" dirty="0">
                        <a:latin typeface="Cambria Math" panose="02040503050406030204" pitchFamily="18" charset="0"/>
                      </a:rPr>
                      <m:t>𝒛</m:t>
                    </m:r>
                  </m:oMath>
                </a14:m>
                <a:r>
                  <a:rPr lang="en-US" sz="2200" dirty="0"/>
                  <a:t>=</a:t>
                </a:r>
                <a:r>
                  <a:rPr lang="en-US" sz="2200" b="1" dirty="0"/>
                  <a:t> </a:t>
                </a:r>
                <a14:m>
                  <m:oMath xmlns:m="http://schemas.openxmlformats.org/officeDocument/2006/math">
                    <m:r>
                      <a:rPr lang="en-US" sz="2200" b="1" i="1" dirty="0">
                        <a:latin typeface="Cambria Math" panose="02040503050406030204" pitchFamily="18" charset="0"/>
                      </a:rPr>
                      <m:t>𝒙</m:t>
                    </m:r>
                    <m:r>
                      <a:rPr lang="en-US" sz="2200" b="1" i="1" dirty="0" smtClean="0">
                        <a:latin typeface="Cambria Math" panose="02040503050406030204" pitchFamily="18" charset="0"/>
                      </a:rPr>
                      <m:t>+(</m:t>
                    </m:r>
                    <m:r>
                      <a:rPr lang="en-US" sz="2200" b="1" i="1" dirty="0" smtClean="0">
                        <a:latin typeface="Cambria Math" panose="02040503050406030204" pitchFamily="18" charset="0"/>
                      </a:rPr>
                      <m:t>𝒚</m:t>
                    </m:r>
                    <m:r>
                      <a:rPr lang="en-US" sz="2200" b="1" i="1" dirty="0" smtClean="0">
                        <a:latin typeface="Cambria Math" panose="02040503050406030204" pitchFamily="18" charset="0"/>
                      </a:rPr>
                      <m:t>+</m:t>
                    </m:r>
                    <m:r>
                      <a:rPr lang="en-US" sz="2200" b="1" i="1" dirty="0" smtClean="0">
                        <a:latin typeface="Cambria Math" panose="02040503050406030204" pitchFamily="18" charset="0"/>
                      </a:rPr>
                      <m:t>𝒛</m:t>
                    </m:r>
                    <m:r>
                      <a:rPr lang="en-US" sz="2200" b="1" i="1" dirty="0" smtClean="0">
                        <a:latin typeface="Cambria Math" panose="02040503050406030204" pitchFamily="18" charset="0"/>
                      </a:rPr>
                      <m:t>)</m:t>
                    </m:r>
                  </m:oMath>
                </a14:m>
                <a:endParaRPr lang="en-US" sz="2200" dirty="0"/>
              </a:p>
              <a:p>
                <a:pPr marL="0" indent="0">
                  <a:buNone/>
                </a:pPr>
                <a:r>
                  <a:rPr lang="en-US" sz="2200" b="1" dirty="0"/>
                  <a:t>Additive identity:</a:t>
                </a:r>
                <a:r>
                  <a:rPr lang="en-US" sz="2200" dirty="0"/>
                  <a:t> The set </a:t>
                </a:r>
                <a14:m>
                  <m:oMath xmlns:m="http://schemas.openxmlformats.org/officeDocument/2006/math">
                    <m:r>
                      <a:rPr lang="en-US" sz="2200" b="1" i="1" dirty="0">
                        <a:latin typeface="Cambria Math" panose="02040503050406030204" pitchFamily="18" charset="0"/>
                        <a:ea typeface="Cambria Math" panose="02040503050406030204" pitchFamily="18" charset="0"/>
                      </a:rPr>
                      <m:t>𝕍</m:t>
                    </m:r>
                  </m:oMath>
                </a14:m>
                <a:r>
                  <a:rPr lang="en-US" sz="2200" dirty="0"/>
                  <a:t> contains an additive identity element, denoted by </a:t>
                </a:r>
                <a:r>
                  <a:rPr lang="en-US" sz="2200" b="1" dirty="0"/>
                  <a:t>0 (zero vector)</a:t>
                </a:r>
                <a:r>
                  <a:rPr lang="en-US" sz="2200" dirty="0"/>
                  <a:t>, such that for any vector </a:t>
                </a:r>
                <a14:m>
                  <m:oMath xmlns:m="http://schemas.openxmlformats.org/officeDocument/2006/math">
                    <m:r>
                      <a:rPr lang="en-US" sz="2200" b="1" i="1" dirty="0">
                        <a:latin typeface="Cambria Math" panose="02040503050406030204" pitchFamily="18" charset="0"/>
                      </a:rPr>
                      <m:t>𝒙</m:t>
                    </m:r>
                  </m:oMath>
                </a14:m>
                <a:r>
                  <a:rPr lang="en-US" sz="2200" dirty="0"/>
                  <a:t> in in </a:t>
                </a:r>
                <a14:m>
                  <m:oMath xmlns:m="http://schemas.openxmlformats.org/officeDocument/2006/math">
                    <m:r>
                      <a:rPr lang="en-US" sz="2200" b="1" i="1" dirty="0">
                        <a:latin typeface="Cambria Math" panose="02040503050406030204" pitchFamily="18" charset="0"/>
                        <a:ea typeface="Cambria Math" panose="02040503050406030204" pitchFamily="18" charset="0"/>
                      </a:rPr>
                      <m:t>𝕍</m:t>
                    </m:r>
                  </m:oMath>
                </a14:m>
                <a:r>
                  <a:rPr lang="en-US" sz="2200" dirty="0"/>
                  <a:t>, </a:t>
                </a:r>
                <a14:m>
                  <m:oMath xmlns:m="http://schemas.openxmlformats.org/officeDocument/2006/math">
                    <m:r>
                      <a:rPr lang="en-US" sz="2200" b="1" i="1" dirty="0">
                        <a:latin typeface="Cambria Math" panose="02040503050406030204" pitchFamily="18" charset="0"/>
                      </a:rPr>
                      <m:t>𝒙</m:t>
                    </m:r>
                    <m:r>
                      <a:rPr lang="en-US" sz="2200" dirty="0">
                        <a:latin typeface="Cambria Math" panose="02040503050406030204" pitchFamily="18" charset="0"/>
                      </a:rPr>
                      <m:t>+</m:t>
                    </m:r>
                    <m:r>
                      <a:rPr lang="en-US" sz="2200" b="1" i="0" dirty="0" smtClean="0">
                        <a:latin typeface="Cambria Math" panose="02040503050406030204" pitchFamily="18" charset="0"/>
                      </a:rPr>
                      <m:t>𝟎</m:t>
                    </m:r>
                  </m:oMath>
                </a14:m>
                <a:r>
                  <a:rPr lang="en-US" sz="2200" dirty="0"/>
                  <a:t>=</a:t>
                </a:r>
                <a:r>
                  <a:rPr lang="en-US" sz="2200" b="1" dirty="0"/>
                  <a:t> </a:t>
                </a:r>
                <a14:m>
                  <m:oMath xmlns:m="http://schemas.openxmlformats.org/officeDocument/2006/math">
                    <m:r>
                      <a:rPr lang="en-US" sz="2200" b="1" i="1" dirty="0">
                        <a:latin typeface="Cambria Math" panose="02040503050406030204" pitchFamily="18" charset="0"/>
                      </a:rPr>
                      <m:t>𝒙</m:t>
                    </m:r>
                  </m:oMath>
                </a14:m>
                <a:r>
                  <a:rPr lang="en-US" sz="2200" dirty="0"/>
                  <a:t> and </a:t>
                </a:r>
                <a14:m>
                  <m:oMath xmlns:m="http://schemas.openxmlformats.org/officeDocument/2006/math">
                    <m:r>
                      <a:rPr lang="en-US" sz="2200" b="1" dirty="0">
                        <a:latin typeface="Cambria Math" panose="02040503050406030204" pitchFamily="18" charset="0"/>
                      </a:rPr>
                      <m:t>𝟎</m:t>
                    </m:r>
                    <m:r>
                      <a:rPr lang="en-US" sz="2200" b="1" i="0" dirty="0" smtClean="0">
                        <a:latin typeface="Cambria Math" panose="02040503050406030204" pitchFamily="18" charset="0"/>
                      </a:rPr>
                      <m:t>+</m:t>
                    </m:r>
                    <m:r>
                      <a:rPr lang="en-US" sz="2200" b="1" i="1" dirty="0" smtClean="0">
                        <a:latin typeface="Cambria Math" panose="02040503050406030204" pitchFamily="18" charset="0"/>
                      </a:rPr>
                      <m:t>𝒙</m:t>
                    </m:r>
                  </m:oMath>
                </a14:m>
                <a:r>
                  <a:rPr lang="en-US" sz="2200" dirty="0"/>
                  <a:t>=</a:t>
                </a:r>
                <a:r>
                  <a:rPr lang="en-US" sz="2200" b="1" dirty="0"/>
                  <a:t> </a:t>
                </a:r>
                <a14:m>
                  <m:oMath xmlns:m="http://schemas.openxmlformats.org/officeDocument/2006/math">
                    <m:r>
                      <a:rPr lang="en-US" sz="2200" b="1" i="1" dirty="0">
                        <a:latin typeface="Cambria Math" panose="02040503050406030204" pitchFamily="18" charset="0"/>
                      </a:rPr>
                      <m:t>𝒙</m:t>
                    </m:r>
                  </m:oMath>
                </a14:m>
                <a:endParaRPr lang="en-US" sz="2200" dirty="0"/>
              </a:p>
              <a:p>
                <a:pPr marL="0" indent="0">
                  <a:buNone/>
                </a:pPr>
                <a:r>
                  <a:rPr lang="en-US" sz="2200" b="1" dirty="0"/>
                  <a:t>Additive inverses</a:t>
                </a:r>
                <a:r>
                  <a:rPr lang="en-US" sz="2200" dirty="0"/>
                  <a:t>: For each vector </a:t>
                </a:r>
                <a14:m>
                  <m:oMath xmlns:m="http://schemas.openxmlformats.org/officeDocument/2006/math">
                    <m:r>
                      <a:rPr lang="en-US" sz="2200" b="1" i="1" dirty="0">
                        <a:latin typeface="Cambria Math" panose="02040503050406030204" pitchFamily="18" charset="0"/>
                      </a:rPr>
                      <m:t>𝒙</m:t>
                    </m:r>
                  </m:oMath>
                </a14:m>
                <a:r>
                  <a:rPr lang="en-US" sz="2200" dirty="0"/>
                  <a:t> in </a:t>
                </a:r>
                <a14:m>
                  <m:oMath xmlns:m="http://schemas.openxmlformats.org/officeDocument/2006/math">
                    <m:r>
                      <a:rPr lang="en-US" sz="2200" b="1" i="1" dirty="0">
                        <a:latin typeface="Cambria Math" panose="02040503050406030204" pitchFamily="18" charset="0"/>
                        <a:ea typeface="Cambria Math" panose="02040503050406030204" pitchFamily="18" charset="0"/>
                      </a:rPr>
                      <m:t>𝕍</m:t>
                    </m:r>
                  </m:oMath>
                </a14:m>
                <a:r>
                  <a:rPr lang="en-US" sz="2200" dirty="0"/>
                  <a:t>, the equations    </a:t>
                </a:r>
              </a:p>
              <a:p>
                <a:pPr marL="0" indent="0">
                  <a:buNone/>
                </a:pPr>
                <a:r>
                  <a:rPr lang="en-US" sz="2200" dirty="0"/>
                  <a:t> </a:t>
                </a:r>
                <a14:m>
                  <m:oMath xmlns:m="http://schemas.openxmlformats.org/officeDocument/2006/math">
                    <m:r>
                      <a:rPr lang="en-US" sz="2200" b="1" i="1" dirty="0">
                        <a:latin typeface="Cambria Math" panose="02040503050406030204" pitchFamily="18" charset="0"/>
                      </a:rPr>
                      <m:t>𝒙</m:t>
                    </m:r>
                    <m:r>
                      <a:rPr lang="en-US" sz="2200" dirty="0">
                        <a:latin typeface="Cambria Math" panose="02040503050406030204" pitchFamily="18" charset="0"/>
                      </a:rPr>
                      <m:t>+</m:t>
                    </m:r>
                    <m:r>
                      <a:rPr lang="en-US" sz="2200" b="1" i="1" dirty="0">
                        <a:latin typeface="Cambria Math" panose="02040503050406030204" pitchFamily="18" charset="0"/>
                      </a:rPr>
                      <m:t>𝒗</m:t>
                    </m:r>
                    <m:r>
                      <a:rPr lang="en-US" sz="2200" dirty="0">
                        <a:latin typeface="Cambria Math" panose="02040503050406030204" pitchFamily="18" charset="0"/>
                      </a:rPr>
                      <m:t>=</m:t>
                    </m:r>
                    <m:r>
                      <a:rPr lang="en-US" sz="2200" b="1" dirty="0">
                        <a:latin typeface="Cambria Math" panose="02040503050406030204" pitchFamily="18" charset="0"/>
                      </a:rPr>
                      <m:t>𝟎</m:t>
                    </m:r>
                  </m:oMath>
                </a14:m>
                <a:r>
                  <a:rPr lang="en-US" sz="2200" b="1" dirty="0"/>
                  <a:t> </a:t>
                </a:r>
                <a:r>
                  <a:rPr lang="en-US" sz="2200" dirty="0"/>
                  <a:t>and </a:t>
                </a:r>
                <a14:m>
                  <m:oMath xmlns:m="http://schemas.openxmlformats.org/officeDocument/2006/math">
                    <m:r>
                      <a:rPr lang="en-US" sz="2200" b="1" i="1" dirty="0">
                        <a:latin typeface="Cambria Math" panose="02040503050406030204" pitchFamily="18" charset="0"/>
                      </a:rPr>
                      <m:t>𝒗</m:t>
                    </m:r>
                    <m:r>
                      <a:rPr lang="en-US" sz="2200" b="1" i="1" dirty="0">
                        <a:latin typeface="Cambria Math" panose="02040503050406030204" pitchFamily="18" charset="0"/>
                      </a:rPr>
                      <m:t>+</m:t>
                    </m:r>
                    <m:r>
                      <a:rPr lang="en-US" sz="2200" b="1" i="1" dirty="0">
                        <a:latin typeface="Cambria Math" panose="02040503050406030204" pitchFamily="18" charset="0"/>
                      </a:rPr>
                      <m:t>𝒙</m:t>
                    </m:r>
                    <m:r>
                      <a:rPr lang="en-US" sz="2200" dirty="0">
                        <a:latin typeface="Cambria Math" panose="02040503050406030204" pitchFamily="18" charset="0"/>
                      </a:rPr>
                      <m:t>=</m:t>
                    </m:r>
                    <m:r>
                      <a:rPr lang="en-US" sz="2200" b="1" dirty="0">
                        <a:latin typeface="Cambria Math" panose="02040503050406030204" pitchFamily="18" charset="0"/>
                      </a:rPr>
                      <m:t>𝟎</m:t>
                    </m:r>
                  </m:oMath>
                </a14:m>
                <a:r>
                  <a:rPr lang="en-US" sz="2200" dirty="0"/>
                  <a:t>    have a solution </a:t>
                </a:r>
                <a14:m>
                  <m:oMath xmlns:m="http://schemas.openxmlformats.org/officeDocument/2006/math">
                    <m:r>
                      <a:rPr lang="en-US" sz="2200" b="1" i="1">
                        <a:latin typeface="Cambria Math" panose="02040503050406030204" pitchFamily="18" charset="0"/>
                      </a:rPr>
                      <m:t>𝒗</m:t>
                    </m:r>
                  </m:oMath>
                </a14:m>
                <a:r>
                  <a:rPr lang="en-US" sz="2200" dirty="0"/>
                  <a:t> in </a:t>
                </a:r>
                <a14:m>
                  <m:oMath xmlns:m="http://schemas.openxmlformats.org/officeDocument/2006/math">
                    <m:r>
                      <a:rPr lang="en-US" sz="2200" b="1" i="1" dirty="0">
                        <a:latin typeface="Cambria Math" panose="02040503050406030204" pitchFamily="18" charset="0"/>
                        <a:ea typeface="Cambria Math" panose="02040503050406030204" pitchFamily="18" charset="0"/>
                      </a:rPr>
                      <m:t>𝕍</m:t>
                    </m:r>
                  </m:oMath>
                </a14:m>
                <a:r>
                  <a:rPr lang="en-US" sz="2200" dirty="0"/>
                  <a:t>, called an additive inverse of </a:t>
                </a:r>
                <a14:m>
                  <m:oMath xmlns:m="http://schemas.openxmlformats.org/officeDocument/2006/math">
                    <m:r>
                      <a:rPr lang="en-US" sz="2200" b="1" i="1" dirty="0">
                        <a:latin typeface="Cambria Math" panose="02040503050406030204" pitchFamily="18" charset="0"/>
                      </a:rPr>
                      <m:t>𝒙</m:t>
                    </m:r>
                  </m:oMath>
                </a14:m>
                <a:r>
                  <a:rPr lang="en-US" sz="2200" dirty="0"/>
                  <a:t>.</a:t>
                </a:r>
              </a:p>
              <a:p>
                <a:pPr marL="0" indent="0">
                  <a:buNone/>
                </a:pPr>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0342" y="1000125"/>
                <a:ext cx="8334375" cy="5591175"/>
              </a:xfrm>
              <a:blipFill>
                <a:blip r:embed="rId2"/>
                <a:stretch>
                  <a:fillRect l="-951" t="-1309" r="-1463" b="-534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76</a:t>
            </a:fld>
            <a:endParaRPr lang="en-US" sz="2000" dirty="0"/>
          </a:p>
        </p:txBody>
      </p:sp>
    </p:spTree>
    <p:extLst>
      <p:ext uri="{BB962C8B-B14F-4D97-AF65-F5344CB8AC3E}">
        <p14:creationId xmlns:p14="http://schemas.microsoft.com/office/powerpoint/2010/main" val="690440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Vector Space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975" y="901699"/>
                <a:ext cx="8334375" cy="5591175"/>
              </a:xfrm>
            </p:spPr>
            <p:txBody>
              <a:bodyPr>
                <a:noAutofit/>
              </a:bodyPr>
              <a:lstStyle/>
              <a:p>
                <a:pPr marL="0" indent="0">
                  <a:buNone/>
                </a:pPr>
                <a:r>
                  <a:rPr lang="en-US" sz="2400" dirty="0"/>
                  <a:t>The operation · (scalar multiplication) is defined between real numbers (or scalars) and vectors, and must satisfy the following conditions:</a:t>
                </a:r>
              </a:p>
              <a:p>
                <a:pPr marL="0" indent="0">
                  <a:buNone/>
                </a:pPr>
                <a:r>
                  <a:rPr lang="en-US" sz="2400" b="1" dirty="0"/>
                  <a:t>Closure:</a:t>
                </a:r>
                <a:r>
                  <a:rPr lang="en-US" sz="2400" dirty="0"/>
                  <a:t> If </a:t>
                </a:r>
                <a14:m>
                  <m:oMath xmlns:m="http://schemas.openxmlformats.org/officeDocument/2006/math">
                    <m:r>
                      <a:rPr lang="en-US" sz="2400" b="1" i="1" dirty="0" smtClean="0">
                        <a:latin typeface="Cambria Math" panose="02040503050406030204" pitchFamily="18" charset="0"/>
                      </a:rPr>
                      <m:t>𝒗</m:t>
                    </m:r>
                  </m:oMath>
                </a14:m>
                <a:r>
                  <a:rPr lang="en-US" sz="2400" dirty="0"/>
                  <a:t> is any vector in </a:t>
                </a:r>
                <a14:m>
                  <m:oMath xmlns:m="http://schemas.openxmlformats.org/officeDocument/2006/math">
                    <m:r>
                      <a:rPr lang="en-US" sz="2400" b="1" i="1" dirty="0">
                        <a:latin typeface="Cambria Math" panose="02040503050406030204" pitchFamily="18" charset="0"/>
                        <a:ea typeface="Cambria Math" panose="02040503050406030204" pitchFamily="18" charset="0"/>
                      </a:rPr>
                      <m:t>𝕍</m:t>
                    </m:r>
                  </m:oMath>
                </a14:m>
                <a:r>
                  <a:rPr lang="en-US" sz="2400" dirty="0"/>
                  <a:t>, and </a:t>
                </a:r>
                <a14:m>
                  <m:oMath xmlns:m="http://schemas.openxmlformats.org/officeDocument/2006/math">
                    <m:r>
                      <a:rPr lang="en-US" sz="2400" b="0" i="1" dirty="0" smtClean="0">
                        <a:latin typeface="Cambria Math" panose="02040503050406030204" pitchFamily="18" charset="0"/>
                        <a:ea typeface="Cambria Math" panose="02040503050406030204" pitchFamily="18" charset="0"/>
                      </a:rPr>
                      <m:t>𝛼</m:t>
                    </m:r>
                  </m:oMath>
                </a14:m>
                <a:r>
                  <a:rPr lang="en-US" sz="2400" dirty="0"/>
                  <a:t> is any real number, then the product </a:t>
                </a:r>
                <a14:m>
                  <m:oMath xmlns:m="http://schemas.openxmlformats.org/officeDocument/2006/math">
                    <m:r>
                      <m:rPr>
                        <m:sty m:val="p"/>
                      </m:rPr>
                      <a:rPr lang="el-GR" sz="2400" b="1" i="1" dirty="0" smtClean="0">
                        <a:latin typeface="Cambria Math" panose="02040503050406030204" pitchFamily="18" charset="0"/>
                        <a:ea typeface="Cambria Math" panose="02040503050406030204" pitchFamily="18" charset="0"/>
                      </a:rPr>
                      <m:t>α</m:t>
                    </m:r>
                    <m:r>
                      <a:rPr lang="en-US" sz="2400" b="1" i="1" dirty="0">
                        <a:latin typeface="Cambria Math" panose="02040503050406030204" pitchFamily="18" charset="0"/>
                      </a:rPr>
                      <m:t>𝒗</m:t>
                    </m:r>
                  </m:oMath>
                </a14:m>
                <a:r>
                  <a:rPr lang="en-US" sz="2400" dirty="0"/>
                  <a:t>   belongs to </a:t>
                </a:r>
                <a14:m>
                  <m:oMath xmlns:m="http://schemas.openxmlformats.org/officeDocument/2006/math">
                    <m:r>
                      <a:rPr lang="en-US" sz="2400" b="1" i="1" dirty="0">
                        <a:latin typeface="Cambria Math" panose="02040503050406030204" pitchFamily="18" charset="0"/>
                        <a:ea typeface="Cambria Math" panose="02040503050406030204" pitchFamily="18" charset="0"/>
                      </a:rPr>
                      <m:t>𝕍</m:t>
                    </m:r>
                  </m:oMath>
                </a14:m>
                <a:r>
                  <a:rPr lang="en-US" sz="2400" dirty="0"/>
                  <a:t>.</a:t>
                </a:r>
              </a:p>
              <a:p>
                <a:pPr marL="0" indent="0">
                  <a:buNone/>
                </a:pPr>
                <a:r>
                  <a:rPr lang="en-US" sz="2400" b="1" dirty="0"/>
                  <a:t>Distributive law:</a:t>
                </a:r>
                <a:r>
                  <a:rPr lang="en-US" sz="2400" dirty="0"/>
                  <a:t> For all real numbers </a:t>
                </a:r>
                <a14:m>
                  <m:oMath xmlns:m="http://schemas.openxmlformats.org/officeDocument/2006/math">
                    <m:r>
                      <a:rPr lang="en-US" sz="2400" i="1" dirty="0">
                        <a:latin typeface="Cambria Math" panose="02040503050406030204" pitchFamily="18" charset="0"/>
                        <a:ea typeface="Cambria Math" panose="02040503050406030204" pitchFamily="18" charset="0"/>
                      </a:rPr>
                      <m:t>𝛼</m:t>
                    </m:r>
                  </m:oMath>
                </a14:m>
                <a:r>
                  <a:rPr lang="en-US" sz="2400" dirty="0"/>
                  <a:t> and all vectors </a:t>
                </a:r>
                <a14:m>
                  <m:oMath xmlns:m="http://schemas.openxmlformats.org/officeDocument/2006/math">
                    <m:r>
                      <a:rPr lang="en-US" sz="2400" b="1" i="1" dirty="0" smtClean="0">
                        <a:latin typeface="Cambria Math" panose="02040503050406030204" pitchFamily="18" charset="0"/>
                      </a:rPr>
                      <m:t>𝒖</m:t>
                    </m:r>
                    <m:r>
                      <a:rPr lang="en-US" sz="2400" b="0" i="0" dirty="0" smtClean="0">
                        <a:latin typeface="Cambria Math" panose="02040503050406030204" pitchFamily="18" charset="0"/>
                      </a:rPr>
                      <m:t>,</m:t>
                    </m:r>
                    <m:r>
                      <a:rPr lang="en-US" sz="2400" b="1" i="1" dirty="0">
                        <a:latin typeface="Cambria Math" panose="02040503050406030204" pitchFamily="18" charset="0"/>
                      </a:rPr>
                      <m:t>𝒗</m:t>
                    </m:r>
                    <m:r>
                      <a:rPr lang="en-US" sz="2400" b="1" i="1" dirty="0">
                        <a:latin typeface="Cambria Math" panose="02040503050406030204" pitchFamily="18" charset="0"/>
                      </a:rPr>
                      <m:t> </m:t>
                    </m:r>
                  </m:oMath>
                </a14:m>
                <a:r>
                  <a:rPr lang="en-US" sz="2400" dirty="0"/>
                  <a:t>in </a:t>
                </a:r>
                <a14:m>
                  <m:oMath xmlns:m="http://schemas.openxmlformats.org/officeDocument/2006/math">
                    <m:r>
                      <a:rPr lang="en-US" sz="2400" b="1" i="1" dirty="0">
                        <a:latin typeface="Cambria Math" panose="02040503050406030204" pitchFamily="18" charset="0"/>
                        <a:ea typeface="Cambria Math" panose="02040503050406030204" pitchFamily="18" charset="0"/>
                      </a:rPr>
                      <m:t>𝕍</m:t>
                    </m:r>
                  </m:oMath>
                </a14:m>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dirty="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ea typeface="Cambria Math" panose="02040503050406030204" pitchFamily="18" charset="0"/>
                      </a:rPr>
                      <m:t>𝒖</m:t>
                    </m:r>
                    <m:r>
                      <a:rPr lang="en-US" sz="2400" b="1" i="1" dirty="0" smtClean="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r>
                      <a:rPr lang="en-US" sz="2400" b="1" i="1" dirty="0" smtClean="0">
                        <a:latin typeface="Cambria Math" panose="02040503050406030204" pitchFamily="18" charset="0"/>
                      </a:rPr>
                      <m:t>)</m:t>
                    </m:r>
                    <m:r>
                      <a:rPr lang="en-US" sz="2400" dirty="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𝛼</m:t>
                    </m:r>
                    <m:r>
                      <a:rPr lang="en-US" sz="2400" i="1" dirty="0" smtClean="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r>
                      <a:rPr lang="en-US" sz="2400" dirty="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dirty="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rPr>
                      <m:t>𝒖</m:t>
                    </m:r>
                  </m:oMath>
                </a14:m>
                <a:endParaRPr lang="en-US" sz="2400" b="1" dirty="0"/>
              </a:p>
              <a:p>
                <a:pPr marL="0" indent="0">
                  <a:buNone/>
                </a:pPr>
                <a:r>
                  <a:rPr lang="en-US" sz="2400" b="1" dirty="0"/>
                  <a:t>Distributive law:</a:t>
                </a:r>
                <a:r>
                  <a:rPr lang="en-US" sz="2400" dirty="0"/>
                  <a:t> For all real numbers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oMath>
                </a14:m>
                <a:r>
                  <a:rPr lang="en-US" sz="2400" dirty="0"/>
                  <a:t> and all vectors </a:t>
                </a:r>
                <a14:m>
                  <m:oMath xmlns:m="http://schemas.openxmlformats.org/officeDocument/2006/math">
                    <m:r>
                      <a:rPr lang="en-US" sz="2400" b="1" i="1" dirty="0">
                        <a:latin typeface="Cambria Math" panose="02040503050406030204" pitchFamily="18" charset="0"/>
                      </a:rPr>
                      <m:t>𝒗</m:t>
                    </m:r>
                    <m:r>
                      <a:rPr lang="en-US" sz="2400" b="1" i="1" dirty="0">
                        <a:latin typeface="Cambria Math" panose="02040503050406030204" pitchFamily="18" charset="0"/>
                      </a:rPr>
                      <m:t> </m:t>
                    </m:r>
                  </m:oMath>
                </a14:m>
                <a:r>
                  <a:rPr lang="en-US" sz="2400" dirty="0"/>
                  <a:t>in </a:t>
                </a:r>
                <a14:m>
                  <m:oMath xmlns:m="http://schemas.openxmlformats.org/officeDocument/2006/math">
                    <m:r>
                      <a:rPr lang="en-US" sz="2400" b="1" i="1" dirty="0">
                        <a:latin typeface="Cambria Math" panose="02040503050406030204" pitchFamily="18" charset="0"/>
                        <a:ea typeface="Cambria Math" panose="02040503050406030204" pitchFamily="18" charset="0"/>
                      </a:rPr>
                      <m:t>𝕍</m:t>
                    </m:r>
                  </m:oMath>
                </a14:m>
                <a:r>
                  <a:rPr lang="en-US" sz="2400" dirty="0"/>
                  <a:t>, </a:t>
                </a:r>
                <a14:m>
                  <m:oMath xmlns:m="http://schemas.openxmlformats.org/officeDocument/2006/math">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d>
                    <m:r>
                      <a:rPr lang="en-US" sz="2400"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r>
                      <a:rPr lang="en-US" sz="2400" b="0" i="0" dirty="0"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r>
                      <a:rPr lang="en-US" sz="2400" b="0" i="0" dirty="0"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r>
                      <a:rPr lang="en-US" sz="2400"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oMath>
                </a14:m>
                <a:endParaRPr lang="en-US" sz="2400" dirty="0"/>
              </a:p>
              <a:p>
                <a:pPr marL="0" indent="0">
                  <a:buNone/>
                </a:pPr>
                <a:r>
                  <a:rPr lang="en-US" sz="2400" b="1" dirty="0"/>
                  <a:t>Associative law:</a:t>
                </a:r>
                <a:r>
                  <a:rPr lang="en-US" sz="2400" dirty="0"/>
                  <a:t> For all real numbers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oMath>
                </a14:m>
                <a:r>
                  <a:rPr lang="en-US" sz="2400" dirty="0"/>
                  <a:t> and all vectors </a:t>
                </a:r>
                <a14:m>
                  <m:oMath xmlns:m="http://schemas.openxmlformats.org/officeDocument/2006/math">
                    <m:r>
                      <a:rPr lang="en-US" sz="2400" b="1" i="1" dirty="0">
                        <a:latin typeface="Cambria Math" panose="02040503050406030204" pitchFamily="18" charset="0"/>
                      </a:rPr>
                      <m:t>𝒗</m:t>
                    </m:r>
                    <m:r>
                      <a:rPr lang="en-US" sz="2400" b="1" i="1" dirty="0">
                        <a:latin typeface="Cambria Math" panose="02040503050406030204" pitchFamily="18" charset="0"/>
                      </a:rPr>
                      <m:t> </m:t>
                    </m:r>
                  </m:oMath>
                </a14:m>
                <a:r>
                  <a:rPr lang="en-US" sz="2400" dirty="0"/>
                  <a:t>in </a:t>
                </a:r>
                <a14:m>
                  <m:oMath xmlns:m="http://schemas.openxmlformats.org/officeDocument/2006/math">
                    <m:r>
                      <a:rPr lang="en-US" sz="2400" b="1" i="1" dirty="0">
                        <a:latin typeface="Cambria Math" panose="02040503050406030204" pitchFamily="18" charset="0"/>
                        <a:ea typeface="Cambria Math" panose="02040503050406030204" pitchFamily="18" charset="0"/>
                      </a:rPr>
                      <m:t>𝕍</m:t>
                    </m:r>
                  </m:oMath>
                </a14:m>
                <a:r>
                  <a:rPr lang="en-US" sz="2400" dirty="0"/>
                  <a:t>,     </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dirty="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r>
                        <a:rPr lang="en-US" sz="2400"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r>
                        <a:rPr lang="en-US" sz="2400" b="1" i="1">
                          <a:latin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𝛼</m:t>
                          </m:r>
                          <m:r>
                            <a:rPr lang="en-US" sz="2400" i="1" dirty="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d>
                      <m:r>
                        <a:rPr lang="en-US" sz="2400"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r>
                        <a:rPr lang="en-US" sz="2400" b="1"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dirty="0">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𝛽</m:t>
                          </m:r>
                          <m:r>
                            <a:rPr lang="en-US" sz="2400"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e>
                      </m:d>
                      <m:r>
                        <a:rPr lang="en-US" sz="2400" b="1"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r>
                        <a:rPr lang="en-US" sz="2400" i="1" dirty="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r>
                        <a:rPr lang="en-US" sz="2400" b="1" i="1">
                          <a:latin typeface="Cambria Math" panose="02040503050406030204" pitchFamily="18" charset="0"/>
                        </a:rPr>
                        <m:t>)</m:t>
                      </m:r>
                    </m:oMath>
                  </m:oMathPara>
                </a14:m>
                <a:endParaRPr lang="en-US" sz="2400" dirty="0"/>
              </a:p>
              <a:p>
                <a:pPr marL="0" indent="0">
                  <a:buNone/>
                </a:pPr>
                <a:r>
                  <a:rPr lang="en-US" sz="2400" b="1" dirty="0"/>
                  <a:t>Unitary law</a:t>
                </a:r>
                <a:r>
                  <a:rPr lang="en-US" sz="2400" dirty="0"/>
                  <a:t>: For all vectors </a:t>
                </a:r>
                <a14:m>
                  <m:oMath xmlns:m="http://schemas.openxmlformats.org/officeDocument/2006/math">
                    <m:r>
                      <a:rPr lang="en-US" sz="2400" b="1" i="1" dirty="0">
                        <a:latin typeface="Cambria Math" panose="02040503050406030204" pitchFamily="18" charset="0"/>
                      </a:rPr>
                      <m:t>𝒗</m:t>
                    </m:r>
                    <m:r>
                      <a:rPr lang="en-US" sz="2400" b="1" i="1" dirty="0">
                        <a:latin typeface="Cambria Math" panose="02040503050406030204" pitchFamily="18" charset="0"/>
                      </a:rPr>
                      <m:t> </m:t>
                    </m:r>
                  </m:oMath>
                </a14:m>
                <a:r>
                  <a:rPr lang="en-US" sz="2400" dirty="0"/>
                  <a:t>in </a:t>
                </a:r>
                <a14:m>
                  <m:oMath xmlns:m="http://schemas.openxmlformats.org/officeDocument/2006/math">
                    <m:r>
                      <a:rPr lang="en-US" sz="2400" b="1" i="1" dirty="0">
                        <a:latin typeface="Cambria Math" panose="02040503050406030204" pitchFamily="18" charset="0"/>
                        <a:ea typeface="Cambria Math" panose="02040503050406030204" pitchFamily="18" charset="0"/>
                      </a:rPr>
                      <m:t>𝕍</m:t>
                    </m:r>
                  </m:oMath>
                </a14:m>
                <a:r>
                  <a:rPr lang="en-US" sz="2400" dirty="0"/>
                  <a:t>, </a:t>
                </a:r>
                <a14:m>
                  <m:oMath xmlns:m="http://schemas.openxmlformats.org/officeDocument/2006/math">
                    <m:r>
                      <a:rPr lang="en-US" sz="2400" b="0" i="0" dirty="0" smtClean="0">
                        <a:latin typeface="Cambria Math" panose="02040503050406030204" pitchFamily="18" charset="0"/>
                      </a:rPr>
                      <m:t>1</m:t>
                    </m:r>
                    <m:r>
                      <a:rPr lang="en-US" sz="2400" b="0" i="1" dirty="0" smtClean="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rPr>
                      <m:t>𝒗</m:t>
                    </m:r>
                    <m:r>
                      <a:rPr lang="en-US" sz="2400" b="1" i="1">
                        <a:latin typeface="Cambria Math" panose="02040503050406030204" pitchFamily="18" charset="0"/>
                      </a:rPr>
                      <m:t>=</m:t>
                    </m:r>
                    <m:r>
                      <a:rPr lang="en-US" sz="2400" b="1" i="1" dirty="0">
                        <a:latin typeface="Cambria Math" panose="02040503050406030204" pitchFamily="18" charset="0"/>
                      </a:rPr>
                      <m:t>𝒗</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975" y="901699"/>
                <a:ext cx="8334375" cy="5591175"/>
              </a:xfrm>
              <a:blipFill>
                <a:blip r:embed="rId2"/>
                <a:stretch>
                  <a:fillRect l="-1170" t="-1527" r="-1829"/>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77</a:t>
            </a:fld>
            <a:endParaRPr lang="en-US" sz="2000" dirty="0"/>
          </a:p>
        </p:txBody>
      </p:sp>
    </p:spTree>
    <p:extLst>
      <p:ext uri="{BB962C8B-B14F-4D97-AF65-F5344CB8AC3E}">
        <p14:creationId xmlns:p14="http://schemas.microsoft.com/office/powerpoint/2010/main" val="2997579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Vector Space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03407"/>
                <a:ext cx="8334375" cy="5591175"/>
              </a:xfrm>
            </p:spPr>
            <p:txBody>
              <a:bodyPr>
                <a:noAutofit/>
              </a:bodyPr>
              <a:lstStyle/>
              <a:p>
                <a:pPr marL="0" indent="0">
                  <a:buNone/>
                </a:pPr>
                <a:r>
                  <a:rPr lang="en-US" sz="2400" dirty="0"/>
                  <a:t>For the set of 2-vectors, where the elements in the vectors are real number. We define vector addition </a:t>
                </a:r>
                <a14:m>
                  <m:oMath xmlns:m="http://schemas.openxmlformats.org/officeDocument/2006/math">
                    <m:r>
                      <m:rPr>
                        <m:brk m:alnAt="7"/>
                      </m:rPr>
                      <a:rPr lang="en-US" sz="2400" i="1">
                        <a:latin typeface="Cambria Math" panose="02040503050406030204" pitchFamily="18" charset="0"/>
                      </a:rPr>
                      <m:t>+</m:t>
                    </m:r>
                    <m:r>
                      <a:rPr lang="en-US" sz="2400" i="1">
                        <a:latin typeface="Cambria Math" panose="02040503050406030204" pitchFamily="18" charset="0"/>
                      </a:rPr>
                      <m:t> </m:t>
                    </m:r>
                  </m:oMath>
                </a14:m>
                <a:r>
                  <a:rPr lang="en-US" sz="2400" dirty="0"/>
                  <a:t>as</a:t>
                </a:r>
              </a:p>
              <a:p>
                <a:pPr marL="0" indent="0">
                  <a:buNone/>
                </a:pPr>
                <a14:m>
                  <m:oMath xmlns:m="http://schemas.openxmlformats.org/officeDocument/2006/math">
                    <m:r>
                      <a:rPr lang="en-US" sz="2400" b="1" i="1">
                        <a:latin typeface="Cambria Math" panose="02040503050406030204" pitchFamily="18" charset="0"/>
                      </a:rPr>
                      <m:t>𝒖</m:t>
                    </m:r>
                    <m:r>
                      <a:rPr lang="en-US" sz="2400" b="1" i="1" smtClean="0">
                        <a:latin typeface="Cambria Math" panose="02040503050406030204" pitchFamily="18" charset="0"/>
                      </a:rPr>
                      <m:t>+</m:t>
                    </m:r>
                    <m:r>
                      <a:rPr lang="en-US" sz="2400" b="1" i="1" smtClean="0">
                        <a:latin typeface="Cambria Math" panose="02040503050406030204" pitchFamily="18" charset="0"/>
                      </a:rPr>
                      <m:t>𝒗</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m:rPr>
                                  <m:brk m:alnAt="7"/>
                                </m:rP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1</m:t>
                                  </m:r>
                                </m:sub>
                              </m:sSub>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2</m:t>
                                  </m:r>
                                </m:sub>
                              </m:sSub>
                            </m:e>
                          </m:mr>
                        </m:m>
                      </m:e>
                    </m:d>
                  </m:oMath>
                </a14:m>
                <a:r>
                  <a:rPr lang="en-US" sz="2400" b="1" dirty="0"/>
                  <a:t>, </a:t>
                </a:r>
                <a:endParaRPr lang="en-US" sz="2400" dirty="0"/>
              </a:p>
              <a:p>
                <a:pPr marL="0" indent="0">
                  <a:buNone/>
                </a:pPr>
                <a:r>
                  <a:rPr lang="en-US" sz="2400" dirty="0"/>
                  <a:t>We also define scalar multiplication </a:t>
                </a:r>
                <a14:m>
                  <m:oMath xmlns:m="http://schemas.openxmlformats.org/officeDocument/2006/math">
                    <m:r>
                      <a:rPr lang="en-US" sz="2400" i="1" dirty="0">
                        <a:latin typeface="Cambria Math" panose="02040503050406030204" pitchFamily="18" charset="0"/>
                        <a:ea typeface="Cambria Math" panose="02040503050406030204" pitchFamily="18" charset="0"/>
                      </a:rPr>
                      <m:t>∙ </m:t>
                    </m:r>
                  </m:oMath>
                </a14:m>
                <a:r>
                  <a:rPr lang="en-US" sz="2400" dirty="0"/>
                  <a:t> as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i="1" dirty="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𝒖</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𝑐</m:t>
                                    </m:r>
                                    <m:r>
                                      <a:rPr lang="en-US" sz="2400" i="1">
                                        <a:latin typeface="Cambria Math" panose="02040503050406030204" pitchFamily="18" charset="0"/>
                                      </a:rPr>
                                      <m:t>𝑢</m:t>
                                    </m:r>
                                  </m:e>
                                  <m:sub>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𝑐</m:t>
                                    </m:r>
                                    <m:r>
                                      <a:rPr lang="en-US" sz="2400" i="1">
                                        <a:latin typeface="Cambria Math" panose="02040503050406030204" pitchFamily="18" charset="0"/>
                                      </a:rPr>
                                      <m:t>𝑢</m:t>
                                    </m:r>
                                  </m:e>
                                  <m:sub>
                                    <m:r>
                                      <a:rPr lang="en-US" sz="2400" i="1">
                                        <a:latin typeface="Cambria Math" panose="02040503050406030204" pitchFamily="18" charset="0"/>
                                      </a:rPr>
                                      <m:t>2</m:t>
                                    </m:r>
                                  </m:sub>
                                </m:sSub>
                              </m:e>
                            </m:mr>
                          </m:m>
                        </m:e>
                      </m:d>
                    </m:oMath>
                  </m:oMathPara>
                </a14:m>
                <a:endParaRPr lang="en-US" sz="2400" dirty="0"/>
              </a:p>
              <a:p>
                <a:pPr marL="0" indent="0">
                  <a:buNone/>
                </a:pPr>
                <a:endParaRPr lang="en-US" sz="2400" dirty="0"/>
              </a:p>
              <a:p>
                <a:pPr marL="0" indent="0">
                  <a:buNone/>
                </a:pPr>
                <a:r>
                  <a:rPr lang="en-US" sz="2400" dirty="0">
                    <a:solidFill>
                      <a:srgbClr val="C00000"/>
                    </a:solidFill>
                  </a:rPr>
                  <a:t>Does the set of 2-vectors with the two operators define a vector space?</a:t>
                </a:r>
              </a:p>
              <a:p>
                <a:pPr marL="0" indent="0">
                  <a:buNone/>
                </a:pPr>
                <a:r>
                  <a:rPr lang="en-US" sz="2400" dirty="0">
                    <a:solidFill>
                      <a:srgbClr val="C00000"/>
                    </a:solidFill>
                  </a:rPr>
                  <a:t>Yes: Why?</a:t>
                </a:r>
              </a:p>
              <a:p>
                <a:pPr marL="0" indent="0">
                  <a:buNone/>
                </a:pPr>
                <a:r>
                  <a:rPr lang="en-US" sz="2400" dirty="0">
                    <a:solidFill>
                      <a:srgbClr val="C00000"/>
                    </a:solidFill>
                  </a:rPr>
                  <a:t>Check all the properties listed in the last two slides. You may spend one hour to check all the properties.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03407"/>
                <a:ext cx="8334375" cy="5591175"/>
              </a:xfrm>
              <a:blipFill>
                <a:blip r:embed="rId2"/>
                <a:stretch>
                  <a:fillRect l="-109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78</a:t>
            </a:fld>
            <a:endParaRPr lang="en-US" sz="2000" dirty="0"/>
          </a:p>
        </p:txBody>
      </p:sp>
    </p:spTree>
    <p:extLst>
      <p:ext uri="{BB962C8B-B14F-4D97-AF65-F5344CB8AC3E}">
        <p14:creationId xmlns:p14="http://schemas.microsoft.com/office/powerpoint/2010/main" val="243062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Vector Space Example</a:t>
            </a:r>
            <a:endParaRPr lang="en-US" dirty="0"/>
          </a:p>
        </p:txBody>
      </p:sp>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79</a:t>
            </a:fld>
            <a:endParaRPr lang="en-US" sz="2000" dirty="0"/>
          </a:p>
        </p:txBody>
      </p:sp>
      <p:pic>
        <p:nvPicPr>
          <p:cNvPr id="5" name="Content Placeholder 4">
            <a:extLst>
              <a:ext uri="{FF2B5EF4-FFF2-40B4-BE49-F238E27FC236}">
                <a16:creationId xmlns:a16="http://schemas.microsoft.com/office/drawing/2014/main" id="{6059E2F7-3337-4E4E-BC4B-6D248AF890E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8447" y="682625"/>
            <a:ext cx="2400300" cy="1943100"/>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1EC29B-743E-4CF9-BBBD-B748FD929D4B}"/>
                  </a:ext>
                </a:extLst>
              </p:cNvPr>
              <p:cNvSpPr txBox="1"/>
              <p:nvPr/>
            </p:nvSpPr>
            <p:spPr>
              <a:xfrm>
                <a:off x="628650" y="2477505"/>
                <a:ext cx="7138106" cy="3631507"/>
              </a:xfrm>
              <a:prstGeom prst="rect">
                <a:avLst/>
              </a:prstGeom>
              <a:noFill/>
            </p:spPr>
            <p:txBody>
              <a:bodyPr wrap="square" rtlCol="0">
                <a:spAutoFit/>
              </a:bodyPr>
              <a:lstStyle/>
              <a:p>
                <a:pPr marL="0" marR="0">
                  <a:lnSpc>
                    <a:spcPct val="107000"/>
                  </a:lnSpc>
                  <a:spcBef>
                    <a:spcPts val="0"/>
                  </a:spcBef>
                  <a:spcAft>
                    <a:spcPts val="0"/>
                  </a:spcAft>
                  <a:tabLst>
                    <a:tab pos="4114800" algn="l"/>
                  </a:tabLs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The figure shows a parallelogram.  The position vectors of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𝒃</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and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𝒄</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are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tabLst>
                    <a:tab pos="4114800" algn="l"/>
                  </a:tabLs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tabLst>
                    <a:tab pos="4114800" algn="l"/>
                  </a:tabLs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m>
                          <m:mPr>
                            <m:mcs>
                              <m:mc>
                                <m:mcPr>
                                  <m:count m:val="1"/>
                                  <m:mcJc m:val="center"/>
                                </m:mcPr>
                              </m:mc>
                            </m:mcs>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e>
                          </m:mr>
                          <m:mr>
                            <m:e>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e>
                          </m:mr>
                        </m:m>
                      </m:e>
                    </m:d>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𝒃</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m>
                          <m:mPr>
                            <m:mcs>
                              <m:mc>
                                <m:mcPr>
                                  <m:count m:val="1"/>
                                  <m:mcJc m:val="center"/>
                                </m:mcPr>
                              </m:mc>
                            </m:mcs>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e>
                          </m:mr>
                          <m:mr>
                            <m:e>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e>
                          </m:mr>
                        </m:m>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𝒄</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tabLst>
                    <a:tab pos="4114800" algn="l"/>
                  </a:tabLs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arenBoth"/>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What is the </a:t>
                </a:r>
                <a:r>
                  <a:rPr lang="en-US" sz="1800">
                    <a:effectLst/>
                    <a:latin typeface="Times New Roman" panose="02020603050405020304" pitchFamily="18" charset="0"/>
                    <a:ea typeface="DengXian" panose="02010600030101010101" pitchFamily="2" charset="-122"/>
                    <a:cs typeface="Times New Roman" panose="02020603050405020304" pitchFamily="18" charset="0"/>
                  </a:rPr>
                  <a:t>distance from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𝒃</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to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𝒅</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Show your steps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arenBoth"/>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Is it possible to express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𝒃</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as a linear combination of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and</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𝒄</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Explain.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arenBoth"/>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Let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1800" b="1"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𝒄</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where</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0</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Consider that we use the conventional vector addition operation and scalar multiplication.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romanLcParenBoth"/>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Does the set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have the </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additive inverse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property</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Explain.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romanLcParenBoth"/>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Does the set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have the </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addition closure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property</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Explain.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mc:Choice>
        <mc:Fallback xmlns="">
          <p:sp>
            <p:nvSpPr>
              <p:cNvPr id="6" name="TextBox 5">
                <a:extLst>
                  <a:ext uri="{FF2B5EF4-FFF2-40B4-BE49-F238E27FC236}">
                    <a16:creationId xmlns:a16="http://schemas.microsoft.com/office/drawing/2014/main" id="{661EC29B-743E-4CF9-BBBD-B748FD929D4B}"/>
                  </a:ext>
                </a:extLst>
              </p:cNvPr>
              <p:cNvSpPr txBox="1">
                <a:spLocks noRot="1" noChangeAspect="1" noMove="1" noResize="1" noEditPoints="1" noAdjustHandles="1" noChangeArrowheads="1" noChangeShapeType="1" noTextEdit="1"/>
              </p:cNvSpPr>
              <p:nvPr/>
            </p:nvSpPr>
            <p:spPr>
              <a:xfrm>
                <a:off x="628650" y="2477505"/>
                <a:ext cx="7138106" cy="3631507"/>
              </a:xfrm>
              <a:prstGeom prst="rect">
                <a:avLst/>
              </a:prstGeom>
              <a:blipFill>
                <a:blip r:embed="rId3"/>
                <a:stretch>
                  <a:fillRect l="-683" t="-839" r="-1366"/>
                </a:stretch>
              </a:blipFill>
            </p:spPr>
            <p:txBody>
              <a:bodyPr/>
              <a:lstStyle/>
              <a:p>
                <a:r>
                  <a:rPr lang="en-US">
                    <a:noFill/>
                  </a:rPr>
                  <a:t> </a:t>
                </a:r>
              </a:p>
            </p:txBody>
          </p:sp>
        </mc:Fallback>
      </mc:AlternateContent>
    </p:spTree>
    <p:extLst>
      <p:ext uri="{BB962C8B-B14F-4D97-AF65-F5344CB8AC3E}">
        <p14:creationId xmlns:p14="http://schemas.microsoft.com/office/powerpoint/2010/main" val="120260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325779" cy="634999"/>
          </a:xfrm>
        </p:spPr>
        <p:txBody>
          <a:bodyPr>
            <a:noAutofit/>
          </a:bodyPr>
          <a:lstStyle/>
          <a:p>
            <a:r>
              <a:rPr lang="en-US" sz="2800" b="1" dirty="0">
                <a:latin typeface="+mn-lt"/>
              </a:rPr>
              <a:t>Other notations (may be useful in senior year courses)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00125"/>
                <a:ext cx="7886700" cy="5601018"/>
              </a:xfrm>
            </p:spPr>
            <p:txBody>
              <a:bodyPr>
                <a:noAutofit/>
              </a:bodyPr>
              <a:lstStyle/>
              <a:p>
                <a:pPr marL="0" indent="0">
                  <a:buNone/>
                </a:pPr>
                <a:r>
                  <a:rPr lang="en-US" sz="2400" dirty="0"/>
                  <a:t>Block or stacked vectors. It is sometimes useful to define vectors by joining or stacking vectors together. </a:t>
                </a:r>
              </a:p>
              <a:p>
                <a:pPr marL="0" indent="0">
                  <a:buNone/>
                </a:pPr>
                <a14:m>
                  <m:oMath xmlns:m="http://schemas.openxmlformats.org/officeDocument/2006/math">
                    <m:r>
                      <a:rPr lang="en-US" sz="2400" b="1" i="1" smtClean="0">
                        <a:latin typeface="Cambria Math" panose="02040503050406030204" pitchFamily="18" charset="0"/>
                      </a:rPr>
                      <m:t>𝒂</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1" i="1" smtClean="0">
                                  <a:latin typeface="Cambria Math" panose="02040503050406030204" pitchFamily="18" charset="0"/>
                                </a:rPr>
                                <m:t>𝒃</m:t>
                              </m:r>
                            </m:e>
                          </m:mr>
                          <m:mr>
                            <m:e>
                              <m:r>
                                <a:rPr lang="en-US" sz="2400" b="1" i="1" smtClean="0">
                                  <a:latin typeface="Cambria Math" panose="02040503050406030204" pitchFamily="18" charset="0"/>
                                </a:rPr>
                                <m:t>𝒄</m:t>
                              </m:r>
                            </m:e>
                          </m:mr>
                          <m:mr>
                            <m:e>
                              <m:r>
                                <a:rPr lang="en-US" sz="2400" b="1" i="1" smtClean="0">
                                  <a:latin typeface="Cambria Math" panose="02040503050406030204" pitchFamily="18" charset="0"/>
                                </a:rPr>
                                <m:t>𝒅</m:t>
                              </m:r>
                            </m:e>
                          </m:mr>
                        </m:m>
                      </m:e>
                    </m:d>
                  </m:oMath>
                </a14:m>
                <a:r>
                  <a:rPr lang="en-US" sz="2400" b="1" dirty="0"/>
                  <a:t>,  </a:t>
                </a:r>
                <a:r>
                  <a:rPr lang="en-US" sz="2400" dirty="0"/>
                  <a:t>stack </a:t>
                </a:r>
                <a14:m>
                  <m:oMath xmlns:m="http://schemas.openxmlformats.org/officeDocument/2006/math">
                    <m:r>
                      <a:rPr lang="en-US" sz="2400" b="1" i="1" smtClean="0">
                        <a:latin typeface="Cambria Math" panose="02040503050406030204" pitchFamily="18" charset="0"/>
                      </a:rPr>
                      <m:t>𝒃</m:t>
                    </m:r>
                  </m:oMath>
                </a14:m>
                <a:r>
                  <a:rPr lang="en-US" sz="2400" dirty="0"/>
                  <a:t>, </a:t>
                </a:r>
                <a14:m>
                  <m:oMath xmlns:m="http://schemas.openxmlformats.org/officeDocument/2006/math">
                    <m:r>
                      <a:rPr lang="en-US" sz="2400" b="1" i="1" smtClean="0">
                        <a:latin typeface="Cambria Math" panose="02040503050406030204" pitchFamily="18" charset="0"/>
                      </a:rPr>
                      <m:t>𝒄</m:t>
                    </m:r>
                  </m:oMath>
                </a14:m>
                <a:r>
                  <a:rPr lang="en-US" sz="2400" dirty="0"/>
                  <a:t>, and </a:t>
                </a:r>
                <a14:m>
                  <m:oMath xmlns:m="http://schemas.openxmlformats.org/officeDocument/2006/math">
                    <m:r>
                      <a:rPr lang="en-US" sz="2400" b="1" i="1" smtClean="0">
                        <a:latin typeface="Cambria Math" panose="02040503050406030204" pitchFamily="18" charset="0"/>
                      </a:rPr>
                      <m:t>𝒅</m:t>
                    </m:r>
                  </m:oMath>
                </a14:m>
                <a:r>
                  <a:rPr lang="en-US" sz="2400" dirty="0"/>
                  <a:t> together.</a:t>
                </a:r>
              </a:p>
              <a:p>
                <a:pPr marL="0" indent="0">
                  <a:buNone/>
                </a:pPr>
                <a14:m>
                  <m:oMath xmlns:m="http://schemas.openxmlformats.org/officeDocument/2006/math">
                    <m:r>
                      <a:rPr lang="en-US" sz="2400" b="1" i="1">
                        <a:latin typeface="Cambria Math" panose="02040503050406030204" pitchFamily="18" charset="0"/>
                      </a:rPr>
                      <m:t>𝒃</m:t>
                    </m:r>
                  </m:oMath>
                </a14:m>
                <a:r>
                  <a:rPr lang="en-US" sz="2400" dirty="0"/>
                  <a:t>: </a:t>
                </a:r>
                <a14:m>
                  <m:oMath xmlns:m="http://schemas.openxmlformats.org/officeDocument/2006/math">
                    <m:r>
                      <a:rPr lang="en-US" sz="2400" b="0" i="1" smtClean="0">
                        <a:latin typeface="Cambria Math" panose="02040503050406030204" pitchFamily="18" charset="0"/>
                      </a:rPr>
                      <m:t>𝑚</m:t>
                    </m:r>
                  </m:oMath>
                </a14:m>
                <a:r>
                  <a:rPr lang="en-US" sz="2400" dirty="0"/>
                  <a:t>-vector, </a:t>
                </a:r>
                <a14:m>
                  <m:oMath xmlns:m="http://schemas.openxmlformats.org/officeDocument/2006/math">
                    <m:r>
                      <a:rPr lang="en-US" sz="2400" b="1" i="1" smtClean="0">
                        <a:latin typeface="Cambria Math" panose="02040503050406030204" pitchFamily="18" charset="0"/>
                      </a:rPr>
                      <m:t>𝒄</m:t>
                    </m:r>
                  </m:oMath>
                </a14:m>
                <a:r>
                  <a:rPr lang="en-US" sz="2400" dirty="0"/>
                  <a:t>: </a:t>
                </a:r>
                <a14:m>
                  <m:oMath xmlns:m="http://schemas.openxmlformats.org/officeDocument/2006/math">
                    <m:r>
                      <a:rPr lang="en-US" sz="2400" b="0" i="1" smtClean="0">
                        <a:latin typeface="Cambria Math" panose="02040503050406030204" pitchFamily="18" charset="0"/>
                      </a:rPr>
                      <m:t>𝑛</m:t>
                    </m:r>
                  </m:oMath>
                </a14:m>
                <a:r>
                  <a:rPr lang="en-US" sz="2400" dirty="0"/>
                  <a:t>-vector, </a:t>
                </a:r>
                <a14:m>
                  <m:oMath xmlns:m="http://schemas.openxmlformats.org/officeDocument/2006/math">
                    <m:r>
                      <a:rPr lang="en-US" sz="2400" b="1" i="1" smtClean="0">
                        <a:latin typeface="Cambria Math" panose="02040503050406030204" pitchFamily="18" charset="0"/>
                      </a:rPr>
                      <m:t>𝒅</m:t>
                    </m:r>
                  </m:oMath>
                </a14:m>
                <a:r>
                  <a:rPr lang="en-US" sz="2400" dirty="0"/>
                  <a:t>: </a:t>
                </a:r>
                <a14:m>
                  <m:oMath xmlns:m="http://schemas.openxmlformats.org/officeDocument/2006/math">
                    <m:r>
                      <a:rPr lang="en-US" sz="2400" b="0" i="1" smtClean="0">
                        <a:latin typeface="Cambria Math" panose="02040503050406030204" pitchFamily="18" charset="0"/>
                      </a:rPr>
                      <m:t>𝑙</m:t>
                    </m:r>
                  </m:oMath>
                </a14:m>
                <a:r>
                  <a:rPr lang="en-US" sz="2400" dirty="0"/>
                  <a:t>-vector</a:t>
                </a: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r>
                        <a:rPr lang="en-US" sz="2400" b="1"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𝑙</m:t>
                          </m:r>
                        </m:sub>
                      </m:sSub>
                      <m:r>
                        <a:rPr lang="en-US" sz="2400" b="1" i="1" smtClean="0">
                          <a:latin typeface="Cambria Math" panose="02040503050406030204" pitchFamily="18" charset="0"/>
                        </a:rPr>
                        <m:t>)</m:t>
                      </m:r>
                    </m:oMath>
                  </m:oMathPara>
                </a14:m>
                <a:endParaRPr lang="en-US" sz="2400" dirty="0"/>
              </a:p>
              <a:p>
                <a:r>
                  <a:rPr lang="en-US" sz="2400" dirty="0"/>
                  <a:t>Or written as </a:t>
                </a:r>
                <a14:m>
                  <m:oMath xmlns:m="http://schemas.openxmlformats.org/officeDocument/2006/math">
                    <m:r>
                      <a:rPr lang="en-US" sz="2400" b="1" i="1">
                        <a:latin typeface="Cambria Math" panose="02040503050406030204" pitchFamily="18" charset="0"/>
                      </a:rPr>
                      <m:t>𝒂</m:t>
                    </m:r>
                    <m:r>
                      <a:rPr lang="en-US" sz="2400" b="1" i="1">
                        <a:latin typeface="Cambria Math" panose="02040503050406030204" pitchFamily="18" charset="0"/>
                      </a:rPr>
                      <m:t>=</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𝒃</m:t>
                        </m:r>
                        <m:r>
                          <a:rPr lang="en-US" sz="2400" b="0" i="1" smtClean="0">
                            <a:latin typeface="Cambria Math" panose="02040503050406030204" pitchFamily="18" charset="0"/>
                          </a:rPr>
                          <m:t>;</m:t>
                        </m:r>
                        <m:r>
                          <a:rPr lang="en-US" sz="2400" b="1" i="1" smtClean="0">
                            <a:latin typeface="Cambria Math" panose="02040503050406030204" pitchFamily="18" charset="0"/>
                          </a:rPr>
                          <m:t>𝒄</m:t>
                        </m:r>
                        <m:r>
                          <a:rPr lang="en-US" sz="2400" b="0" i="1" smtClean="0">
                            <a:latin typeface="Cambria Math" panose="02040503050406030204" pitchFamily="18" charset="0"/>
                          </a:rPr>
                          <m:t>;</m:t>
                        </m:r>
                        <m:r>
                          <a:rPr lang="en-US" sz="2400" b="1" i="1" smtClean="0">
                            <a:latin typeface="Cambria Math" panose="02040503050406030204" pitchFamily="18" charset="0"/>
                          </a:rPr>
                          <m:t>𝒅</m:t>
                        </m:r>
                      </m:e>
                    </m:d>
                    <m:r>
                      <a:rPr lang="en-US" sz="2400" b="1" i="1">
                        <a:latin typeface="Cambria Math" panose="02040503050406030204" pitchFamily="18" charset="0"/>
                      </a:rPr>
                      <m:t>=</m:t>
                    </m:r>
                    <m:r>
                      <a:rPr lang="en-US" sz="2400" b="1" i="1" smtClean="0">
                        <a:latin typeface="Cambria Math" panose="02040503050406030204" pitchFamily="18" charset="0"/>
                      </a:rPr>
                      <m:t>(</m:t>
                    </m:r>
                    <m:r>
                      <a:rPr lang="en-US" sz="2400" b="1" i="1">
                        <a:latin typeface="Cambria Math" panose="02040503050406030204" pitchFamily="18" charset="0"/>
                      </a:rPr>
                      <m:t>𝒃</m:t>
                    </m:r>
                    <m:r>
                      <a:rPr lang="en-US" sz="2400" i="1">
                        <a:latin typeface="Cambria Math" panose="02040503050406030204" pitchFamily="18" charset="0"/>
                      </a:rPr>
                      <m:t>;</m:t>
                    </m:r>
                    <m:r>
                      <a:rPr lang="en-US" sz="2400" b="1" i="1">
                        <a:latin typeface="Cambria Math" panose="02040503050406030204" pitchFamily="18" charset="0"/>
                      </a:rPr>
                      <m:t>𝒄</m:t>
                    </m:r>
                    <m:r>
                      <a:rPr lang="en-US" sz="2400" i="1">
                        <a:latin typeface="Cambria Math" panose="02040503050406030204" pitchFamily="18" charset="0"/>
                      </a:rPr>
                      <m:t>;</m:t>
                    </m:r>
                    <m:r>
                      <a:rPr lang="en-US" sz="2400" b="1" i="1">
                        <a:latin typeface="Cambria Math" panose="02040503050406030204" pitchFamily="18" charset="0"/>
                      </a:rPr>
                      <m:t>𝒅</m:t>
                    </m:r>
                    <m:r>
                      <a:rPr lang="en-US" sz="2400" b="0" i="1" smtClean="0">
                        <a:latin typeface="Cambria Math" panose="02040503050406030204" pitchFamily="18" charset="0"/>
                      </a:rPr>
                      <m:t>)</m:t>
                    </m:r>
                  </m:oMath>
                </a14:m>
                <a:r>
                  <a:rPr lang="en-US" sz="2400" dirty="0"/>
                  <a:t>. </a:t>
                </a:r>
              </a:p>
              <a:p>
                <a:r>
                  <a:rPr lang="en-US" sz="2400" dirty="0"/>
                  <a:t>Stacked vectors can include scalars (numbers). </a:t>
                </a:r>
              </a:p>
              <a:p>
                <a14:m>
                  <m:oMath xmlns:m="http://schemas.openxmlformats.org/officeDocument/2006/math">
                    <m:d>
                      <m:dPr>
                        <m:ctrlPr>
                          <a:rPr lang="en-US" sz="2400" i="1">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mr>
                          <m:mr>
                            <m:e>
                              <m:r>
                                <a:rPr lang="en-US" sz="2400" b="1" i="1" smtClean="0">
                                  <a:latin typeface="Cambria Math" panose="02040503050406030204" pitchFamily="18" charset="0"/>
                                </a:rPr>
                                <m:t>𝒂</m:t>
                              </m:r>
                            </m:e>
                          </m:mr>
                        </m:m>
                      </m:e>
                    </m:d>
                    <m:r>
                      <a:rPr lang="en-US" sz="2400" b="1"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Sub>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3</m:t>
                                  </m:r>
                                </m:sub>
                              </m:sSub>
                            </m:e>
                          </m:mr>
                        </m:m>
                      </m:e>
                    </m:d>
                  </m:oMath>
                </a14:m>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00125"/>
                <a:ext cx="7886700" cy="5601018"/>
              </a:xfrm>
              <a:blipFill>
                <a:blip r:embed="rId2"/>
                <a:stretch>
                  <a:fillRect l="-1159" t="-1523"/>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a:t>
            </a:fld>
            <a:endParaRPr lang="en-US" sz="2000" dirty="0"/>
          </a:p>
        </p:txBody>
      </p:sp>
    </p:spTree>
    <p:extLst>
      <p:ext uri="{BB962C8B-B14F-4D97-AF65-F5344CB8AC3E}">
        <p14:creationId xmlns:p14="http://schemas.microsoft.com/office/powerpoint/2010/main" val="100931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Vector Space Example</a:t>
            </a:r>
            <a:endParaRPr lang="en-US" dirty="0"/>
          </a:p>
        </p:txBody>
      </p:sp>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80</a:t>
            </a:fld>
            <a:endParaRPr lang="en-US" sz="2000" dirty="0"/>
          </a:p>
        </p:txBody>
      </p:sp>
      <p:pic>
        <p:nvPicPr>
          <p:cNvPr id="5" name="Content Placeholder 4">
            <a:extLst>
              <a:ext uri="{FF2B5EF4-FFF2-40B4-BE49-F238E27FC236}">
                <a16:creationId xmlns:a16="http://schemas.microsoft.com/office/drawing/2014/main" id="{6059E2F7-3337-4E4E-BC4B-6D248AF890E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8447" y="682625"/>
            <a:ext cx="2400300" cy="1943100"/>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1EC29B-743E-4CF9-BBBD-B748FD929D4B}"/>
                  </a:ext>
                </a:extLst>
              </p:cNvPr>
              <p:cNvSpPr txBox="1"/>
              <p:nvPr/>
            </p:nvSpPr>
            <p:spPr>
              <a:xfrm>
                <a:off x="628650" y="2477505"/>
                <a:ext cx="7138106" cy="4050917"/>
              </a:xfrm>
              <a:prstGeom prst="rect">
                <a:avLst/>
              </a:prstGeom>
              <a:noFill/>
            </p:spPr>
            <p:txBody>
              <a:bodyPr wrap="square" rtlCol="0">
                <a:spAutoFit/>
              </a:bodyPr>
              <a:lstStyle/>
              <a:p>
                <a:pPr marL="0" marR="0">
                  <a:lnSpc>
                    <a:spcPct val="107000"/>
                  </a:lnSpc>
                  <a:spcBef>
                    <a:spcPts val="0"/>
                  </a:spcBef>
                  <a:spcAft>
                    <a:spcPts val="0"/>
                  </a:spcAft>
                  <a:tabLst>
                    <a:tab pos="41148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a:t>
                </a:r>
              </a:p>
              <a:p>
                <a:pPr>
                  <a:lnSpc>
                    <a:spcPct val="107000"/>
                  </a:lnSpc>
                  <a:tabLst>
                    <a:tab pos="4114800" algn="l"/>
                  </a:tabLs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𝒅</m:t>
                        </m:r>
                      </m:e>
                      <m:sub>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𝒃𝒅</m:t>
                        </m:r>
                      </m:sub>
                    </m:sSub>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𝒅</m:t>
                    </m:r>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𝒃</m:t>
                    </m:r>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𝒂</m:t>
                        </m:r>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b="1" i="1">
                                <a:latin typeface="Cambria Math" panose="02040503050406030204" pitchFamily="18" charset="0"/>
                                <a:ea typeface="DengXian" panose="02010600030101010101" pitchFamily="2" charset="-122"/>
                                <a:cs typeface="Times New Roman" panose="02020603050405020304" pitchFamily="18" charset="0"/>
                              </a:rPr>
                            </m:ctrlPr>
                          </m:sSubPr>
                          <m:e>
                            <m:r>
                              <a:rPr lang="en-US" b="1" i="1">
                                <a:latin typeface="Cambria Math" panose="02040503050406030204" pitchFamily="18" charset="0"/>
                                <a:ea typeface="DengXian" panose="02010600030101010101" pitchFamily="2" charset="-122"/>
                                <a:cs typeface="Times New Roman" panose="02020603050405020304" pitchFamily="18" charset="0"/>
                              </a:rPr>
                              <m:t>𝒅</m:t>
                            </m:r>
                          </m:e>
                          <m:sub>
                            <m:r>
                              <a:rPr lang="en-US" b="1" i="1">
                                <a:latin typeface="Cambria Math" panose="02040503050406030204" pitchFamily="18" charset="0"/>
                                <a:ea typeface="DengXian" panose="02010600030101010101" pitchFamily="2" charset="-122"/>
                                <a:cs typeface="Times New Roman" panose="02020603050405020304" pitchFamily="18" charset="0"/>
                              </a:rPr>
                              <m:t>𝒃</m:t>
                            </m:r>
                            <m:r>
                              <a:rPr lang="en-US" b="1" i="1" smtClean="0">
                                <a:latin typeface="Cambria Math" panose="02040503050406030204" pitchFamily="18" charset="0"/>
                                <a:ea typeface="DengXian" panose="02010600030101010101" pitchFamily="2" charset="-122"/>
                                <a:cs typeface="Times New Roman" panose="02020603050405020304" pitchFamily="18" charset="0"/>
                              </a:rPr>
                              <m:t>𝒄</m:t>
                            </m:r>
                          </m:sub>
                        </m:sSub>
                      </m:e>
                    </m:d>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𝒃</m:t>
                    </m:r>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b="1" i="1">
                            <a:latin typeface="Cambria Math" panose="02040503050406030204" pitchFamily="18" charset="0"/>
                            <a:ea typeface="DengXian" panose="02010600030101010101" pitchFamily="2" charset="-122"/>
                            <a:cs typeface="Times New Roman" panose="02020603050405020304" pitchFamily="18" charset="0"/>
                          </a:rPr>
                        </m:ctrlPr>
                      </m:dPr>
                      <m:e>
                        <m:r>
                          <a:rPr lang="en-US" b="1" i="1">
                            <a:latin typeface="Cambria Math" panose="02040503050406030204" pitchFamily="18" charset="0"/>
                            <a:ea typeface="DengXian" panose="02010600030101010101" pitchFamily="2" charset="-122"/>
                            <a:cs typeface="Times New Roman" panose="02020603050405020304" pitchFamily="18" charset="0"/>
                          </a:rPr>
                          <m:t>𝒂</m:t>
                        </m:r>
                        <m:r>
                          <a:rPr lang="en-US" b="1" i="1">
                            <a:latin typeface="Cambria Math" panose="02040503050406030204" pitchFamily="18" charset="0"/>
                            <a:ea typeface="DengXian" panose="02010600030101010101" pitchFamily="2" charset="-122"/>
                            <a:cs typeface="Times New Roman" panose="02020603050405020304" pitchFamily="18" charset="0"/>
                          </a:rPr>
                          <m:t>+</m:t>
                        </m:r>
                        <m:r>
                          <a:rPr lang="en-US" b="1" i="1" smtClean="0">
                            <a:latin typeface="Cambria Math" panose="02040503050406030204" pitchFamily="18" charset="0"/>
                            <a:ea typeface="DengXian" panose="02010600030101010101" pitchFamily="2" charset="-122"/>
                            <a:cs typeface="Times New Roman" panose="02020603050405020304" pitchFamily="18" charset="0"/>
                          </a:rPr>
                          <m:t>𝒄</m:t>
                        </m:r>
                        <m:r>
                          <a:rPr lang="en-US" b="1" i="1" smtClean="0">
                            <a:latin typeface="Cambria Math" panose="02040503050406030204" pitchFamily="18" charset="0"/>
                            <a:ea typeface="DengXian" panose="02010600030101010101" pitchFamily="2" charset="-122"/>
                            <a:cs typeface="Times New Roman" panose="02020603050405020304" pitchFamily="18" charset="0"/>
                          </a:rPr>
                          <m:t>−</m:t>
                        </m:r>
                        <m:r>
                          <a:rPr lang="en-US" b="1" i="1" smtClean="0">
                            <a:latin typeface="Cambria Math" panose="02040503050406030204" pitchFamily="18" charset="0"/>
                            <a:ea typeface="DengXian" panose="02010600030101010101" pitchFamily="2" charset="-122"/>
                            <a:cs typeface="Times New Roman" panose="02020603050405020304" pitchFamily="18" charset="0"/>
                          </a:rPr>
                          <m:t>𝒃</m:t>
                        </m:r>
                      </m:e>
                    </m:d>
                    <m:r>
                      <a:rPr lang="en-US" b="1" i="1">
                        <a:latin typeface="Cambria Math" panose="02040503050406030204" pitchFamily="18" charset="0"/>
                        <a:ea typeface="DengXian" panose="02010600030101010101" pitchFamily="2" charset="-122"/>
                        <a:cs typeface="Times New Roman" panose="02020603050405020304" pitchFamily="18" charset="0"/>
                      </a:rPr>
                      <m:t>−</m:t>
                    </m:r>
                    <m:r>
                      <a:rPr lang="en-US" b="1" i="1" smtClean="0">
                        <a:latin typeface="Cambria Math" panose="02040503050406030204" pitchFamily="18" charset="0"/>
                        <a:ea typeface="DengXian" panose="02010600030101010101" pitchFamily="2" charset="-122"/>
                        <a:cs typeface="Times New Roman" panose="02020603050405020304" pitchFamily="18" charset="0"/>
                      </a:rPr>
                      <m:t>𝒃</m:t>
                    </m:r>
                    <m:r>
                      <a:rPr lang="en-US" b="1" i="1" smtClean="0">
                        <a:latin typeface="Cambria Math" panose="02040503050406030204" pitchFamily="18" charset="0"/>
                        <a:ea typeface="DengXian" panose="02010600030101010101" pitchFamily="2" charset="-122"/>
                        <a:cs typeface="Times New Roman" panose="02020603050405020304" pitchFamily="18" charset="0"/>
                      </a:rPr>
                      <m:t>=−</m:t>
                    </m:r>
                    <m:r>
                      <a:rPr lang="en-US" b="0" i="1" smtClean="0">
                        <a:latin typeface="Cambria Math" panose="02040503050406030204" pitchFamily="18" charset="0"/>
                        <a:ea typeface="DengXian" panose="02010600030101010101" pitchFamily="2" charset="-122"/>
                        <a:cs typeface="Times New Roman" panose="02020603050405020304" pitchFamily="18" charset="0"/>
                      </a:rPr>
                      <m:t>2</m:t>
                    </m:r>
                    <m:r>
                      <a:rPr lang="en-US" b="1" i="1">
                        <a:latin typeface="Cambria Math" panose="02040503050406030204" pitchFamily="18" charset="0"/>
                        <a:ea typeface="DengXian" panose="02010600030101010101" pitchFamily="2" charset="-122"/>
                        <a:cs typeface="Times New Roman" panose="02020603050405020304" pitchFamily="18" charset="0"/>
                      </a:rPr>
                      <m:t>𝒃</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m>
                          <m:mPr>
                            <m:mcs>
                              <m:mc>
                                <m:mcPr>
                                  <m:count m:val="1"/>
                                  <m:mcJc m:val="center"/>
                                </m:mcPr>
                              </m:mc>
                            </m:mcs>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2</m:t>
                              </m:r>
                            </m:e>
                          </m:mr>
                          <m:mr>
                            <m:e>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2</m:t>
                              </m:r>
                            </m:e>
                          </m:mr>
                        </m:m>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tabLst>
                    <a:tab pos="4114800" algn="l"/>
                  </a:tabLs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Distance is  </a:t>
                </a:r>
                <a14:m>
                  <m:oMath xmlns:m="http://schemas.openxmlformats.org/officeDocument/2006/math">
                    <m:rad>
                      <m:radPr>
                        <m:degHide m:val="on"/>
                        <m:ctrlP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ctrlPr>
                      </m:radPr>
                      <m:deg/>
                      <m:e>
                        <m:r>
                          <a:rPr lang="en-US" sz="1800" b="0" i="1" smtClean="0">
                            <a:effectLst/>
                            <a:latin typeface="Cambria Math" panose="02040503050406030204" pitchFamily="18" charset="0"/>
                            <a:ea typeface="DengXian" panose="02010600030101010101" pitchFamily="2" charset="-122"/>
                            <a:cs typeface="Times New Roman" panose="02020603050405020304" pitchFamily="18" charset="0"/>
                          </a:rPr>
                          <m:t>4+4</m:t>
                        </m:r>
                      </m:e>
                    </m:rad>
                  </m:oMath>
                </a14:m>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marR="0" lvl="0">
                  <a:lnSpc>
                    <a:spcPct val="107000"/>
                  </a:lnSpc>
                  <a:spcBef>
                    <a:spcPts val="0"/>
                  </a:spcBef>
                  <a:spcAft>
                    <a:spcPts val="0"/>
                  </a:spcAf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(b) Is it possible to express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𝒃</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as a linear combination of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and</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𝒄</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Explain.</a:t>
                </a:r>
              </a:p>
              <a:p>
                <a:pPr marR="0" lvl="0">
                  <a:lnSpc>
                    <a:spcPct val="107000"/>
                  </a:lnSpc>
                  <a:spcBef>
                    <a:spcPts val="0"/>
                  </a:spcBef>
                  <a:spcAft>
                    <a:spcPts val="0"/>
                  </a:spcAft>
                </a:pPr>
                <a:r>
                  <a:rPr lang="en-US" b="1" dirty="0">
                    <a:latin typeface="Times New Roman" panose="02020603050405020304" pitchFamily="18" charset="0"/>
                    <a:ea typeface="DengXian" panose="02010600030101010101" pitchFamily="2" charset="-122"/>
                    <a:cs typeface="Times New Roman" panose="02020603050405020304" pitchFamily="18" charset="0"/>
                  </a:rPr>
                  <a:t>No.</a:t>
                </a:r>
              </a:p>
              <a:p>
                <a:pPr marR="0" lvl="0">
                  <a:lnSpc>
                    <a:spcPct val="107000"/>
                  </a:lnSpc>
                  <a:spcBef>
                    <a:spcPts val="0"/>
                  </a:spcBef>
                  <a:spcAft>
                    <a:spcPts val="0"/>
                  </a:spcAft>
                </a:pPr>
                <a:r>
                  <a:rPr lang="en-US" dirty="0">
                    <a:latin typeface="Times New Roman" panose="02020603050405020304" pitchFamily="18" charset="0"/>
                    <a:ea typeface="DengXian" panose="02010600030101010101" pitchFamily="2" charset="-122"/>
                    <a:cs typeface="Times New Roman" panose="02020603050405020304" pitchFamily="18" charset="0"/>
                  </a:rPr>
                  <a:t>Linear combination means</a:t>
                </a:r>
                <a:r>
                  <a:rPr lang="en-US" b="1" dirty="0">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b="1" i="1" smtClean="0">
                        <a:latin typeface="Cambria Math" panose="02040503050406030204" pitchFamily="18" charset="0"/>
                        <a:ea typeface="DengXian" panose="02010600030101010101" pitchFamily="2" charset="-122"/>
                        <a:cs typeface="Times New Roman" panose="02020603050405020304" pitchFamily="18" charset="0"/>
                      </a:rPr>
                      <m:t>𝒃</m:t>
                    </m:r>
                    <m:r>
                      <a:rPr lang="en-US" b="1" i="1" smtClean="0">
                        <a:latin typeface="Cambria Math" panose="02040503050406030204" pitchFamily="18" charset="0"/>
                        <a:ea typeface="DengXian" panose="02010600030101010101" pitchFamily="2" charset="-122"/>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b="1" i="1" smtClean="0">
                        <a:latin typeface="Cambria Math" panose="02040503050406030204" pitchFamily="18" charset="0"/>
                        <a:ea typeface="Cambria Math" panose="02040503050406030204" pitchFamily="18" charset="0"/>
                        <a:cs typeface="Times New Roman" panose="02020603050405020304" pitchFamily="18" charset="0"/>
                      </a:rPr>
                      <m:t>𝒂</m:t>
                    </m:r>
                    <m:r>
                      <a:rPr lang="en-US" b="1"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b="1" i="1" smtClean="0">
                        <a:latin typeface="Cambria Math" panose="02040503050406030204" pitchFamily="18" charset="0"/>
                        <a:ea typeface="Cambria Math" panose="02040503050406030204" pitchFamily="18" charset="0"/>
                        <a:cs typeface="Times New Roman" panose="02020603050405020304" pitchFamily="18" charset="0"/>
                      </a:rPr>
                      <m:t>𝒄</m:t>
                    </m:r>
                    <m:r>
                      <a:rPr lang="en-US" b="1"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e>
                          </m:mr>
                          <m:mr>
                            <m:e>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e>
                          </m:mr>
                        </m:m>
                      </m:e>
                    </m:d>
                    <m:r>
                      <a:rPr lang="en-US"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Times New Roman" panose="02020603050405020304" pitchFamily="18" charset="0"/>
                              </a:rPr>
                            </m:ctrlPr>
                          </m:mPr>
                          <m:mr>
                            <m:e>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e>
                          </m:mr>
                          <m:mr>
                            <m:e>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e>
                          </m:mr>
                        </m:m>
                      </m:e>
                    </m:d>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𝛽</m:t>
                    </m:r>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e>
                          </m:mr>
                          <m:mr>
                            <m:e>
                              <m:r>
                                <m:rPr>
                                  <m:brk m:alnAt="7"/>
                                </m:rP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2</m:t>
                              </m:r>
                            </m:e>
                          </m:mr>
                        </m:m>
                      </m:e>
                    </m:d>
                  </m:oMath>
                </a14:m>
                <a:r>
                  <a:rPr lang="en-US" b="1" dirty="0">
                    <a:latin typeface="Times New Roman" panose="02020603050405020304" pitchFamily="18" charset="0"/>
                    <a:ea typeface="DengXian" panose="02010600030101010101" pitchFamily="2" charset="-122"/>
                    <a:cs typeface="Times New Roman" panose="02020603050405020304" pitchFamily="18" charset="0"/>
                  </a:rPr>
                  <a:t>.</a:t>
                </a:r>
              </a:p>
              <a:p>
                <a:pPr marR="0" lvl="0">
                  <a:lnSpc>
                    <a:spcPct val="107000"/>
                  </a:lnSpc>
                  <a:spcBef>
                    <a:spcPts val="0"/>
                  </a:spcBef>
                  <a:spcAft>
                    <a:spcPts val="0"/>
                  </a:spcAft>
                </a:pPr>
                <a:r>
                  <a:rPr lang="en-US" dirty="0">
                    <a:latin typeface="Times New Roman" panose="02020603050405020304" pitchFamily="18" charset="0"/>
                    <a:ea typeface="DengXian" panose="02010600030101010101" pitchFamily="2" charset="-122"/>
                    <a:cs typeface="Times New Roman" panose="02020603050405020304" pitchFamily="18" charset="0"/>
                  </a:rPr>
                  <a:t>Clearly, there are no such</a:t>
                </a:r>
                <a:r>
                  <a:rPr lang="en-US" b="1" dirty="0">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b="1" dirty="0">
                    <a:latin typeface="Times New Roman" panose="02020603050405020304" pitchFamily="18" charset="0"/>
                    <a:ea typeface="DengXian" panose="02010600030101010101" pitchFamily="2" charset="-122"/>
                    <a:cs typeface="Times New Roman" panose="02020603050405020304" pitchFamily="18" charset="0"/>
                  </a:rPr>
                  <a:t> </a:t>
                </a:r>
                <a:r>
                  <a:rPr lang="en-US" dirty="0">
                    <a:latin typeface="Times New Roman" panose="02020603050405020304" pitchFamily="18" charset="0"/>
                    <a:ea typeface="DengXian" panose="02010600030101010101" pitchFamily="2" charset="-122"/>
                    <a:cs typeface="Times New Roman" panose="02020603050405020304" pitchFamily="18" charset="0"/>
                  </a:rPr>
                  <a:t>and</a:t>
                </a:r>
                <a:r>
                  <a:rPr lang="en-US" b="1" dirty="0">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𝛽</m:t>
                    </m:r>
                  </m:oMath>
                </a14:m>
                <a:r>
                  <a:rPr lang="en-US" b="1" dirty="0">
                    <a:latin typeface="Times New Roman" panose="02020603050405020304" pitchFamily="18" charset="0"/>
                    <a:ea typeface="DengXian" panose="02010600030101010101" pitchFamily="2" charset="-122"/>
                    <a:cs typeface="Times New Roman" panose="02020603050405020304" pitchFamily="18" charset="0"/>
                  </a:rPr>
                  <a:t>. </a:t>
                </a:r>
              </a:p>
              <a:p>
                <a:pPr marR="0" lvl="0">
                  <a:lnSpc>
                    <a:spcPct val="107000"/>
                  </a:lnSpc>
                  <a:spcBef>
                    <a:spcPts val="0"/>
                  </a:spcBef>
                  <a:spcAft>
                    <a:spcPts val="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arenBoth"/>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Let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1800" b="1"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𝒄</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where</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0</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Consider that we use the conventional vector addition operation and scalar multiplication.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romanLcParenBoth"/>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Does the set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have the </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additive inverse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property</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Explain.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romanLcParenBoth"/>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Does the set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have the </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addition closure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property</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Explain.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661EC29B-743E-4CF9-BBBD-B748FD929D4B}"/>
                  </a:ext>
                </a:extLst>
              </p:cNvPr>
              <p:cNvSpPr txBox="1">
                <a:spLocks noRot="1" noChangeAspect="1" noMove="1" noResize="1" noEditPoints="1" noAdjustHandles="1" noChangeArrowheads="1" noChangeShapeType="1" noTextEdit="1"/>
              </p:cNvSpPr>
              <p:nvPr/>
            </p:nvSpPr>
            <p:spPr>
              <a:xfrm>
                <a:off x="628650" y="2477505"/>
                <a:ext cx="7138106" cy="4050917"/>
              </a:xfrm>
              <a:prstGeom prst="rect">
                <a:avLst/>
              </a:prstGeom>
              <a:blipFill>
                <a:blip r:embed="rId3"/>
                <a:stretch>
                  <a:fillRect l="-683" t="-602" r="-1366" b="-1203"/>
                </a:stretch>
              </a:blipFill>
            </p:spPr>
            <p:txBody>
              <a:bodyPr/>
              <a:lstStyle/>
              <a:p>
                <a:r>
                  <a:rPr lang="en-US">
                    <a:noFill/>
                  </a:rPr>
                  <a:t> </a:t>
                </a:r>
              </a:p>
            </p:txBody>
          </p:sp>
        </mc:Fallback>
      </mc:AlternateContent>
    </p:spTree>
    <p:extLst>
      <p:ext uri="{BB962C8B-B14F-4D97-AF65-F5344CB8AC3E}">
        <p14:creationId xmlns:p14="http://schemas.microsoft.com/office/powerpoint/2010/main" val="38963126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Vector Space Example</a:t>
            </a:r>
            <a:endParaRPr lang="en-US" dirty="0"/>
          </a:p>
        </p:txBody>
      </p:sp>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81</a:t>
            </a:fld>
            <a:endParaRPr lang="en-US" sz="2000" dirty="0"/>
          </a:p>
        </p:txBody>
      </p:sp>
      <p:pic>
        <p:nvPicPr>
          <p:cNvPr id="5" name="Content Placeholder 4">
            <a:extLst>
              <a:ext uri="{FF2B5EF4-FFF2-40B4-BE49-F238E27FC236}">
                <a16:creationId xmlns:a16="http://schemas.microsoft.com/office/drawing/2014/main" id="{6059E2F7-3337-4E4E-BC4B-6D248AF890E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8447" y="682625"/>
            <a:ext cx="2400300" cy="1943100"/>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1EC29B-743E-4CF9-BBBD-B748FD929D4B}"/>
                  </a:ext>
                </a:extLst>
              </p:cNvPr>
              <p:cNvSpPr txBox="1"/>
              <p:nvPr/>
            </p:nvSpPr>
            <p:spPr>
              <a:xfrm>
                <a:off x="628650" y="2325105"/>
                <a:ext cx="7138106" cy="6358857"/>
              </a:xfrm>
              <a:prstGeom prst="rect">
                <a:avLst/>
              </a:prstGeom>
              <a:noFill/>
            </p:spPr>
            <p:txBody>
              <a:bodyPr wrap="square" rtlCol="0">
                <a:spAutoFit/>
              </a:bodyPr>
              <a:lstStyle/>
              <a:p>
                <a:pPr marL="0" marR="0">
                  <a:lnSpc>
                    <a:spcPct val="107000"/>
                  </a:lnSpc>
                  <a:spcBef>
                    <a:spcPts val="0"/>
                  </a:spcBef>
                  <a:spcAft>
                    <a:spcPts val="0"/>
                  </a:spcAft>
                  <a:tabLst>
                    <a:tab pos="4114800" algn="l"/>
                  </a:tabLs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Let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1800" b="1"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𝒄</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where</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0</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Consider that we use the conventional vector addition operation and scalar multiplication.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romanLcParenBoth"/>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Does the set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have the </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additive inverse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property</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Explain. </a:t>
                </a:r>
                <a:endParaRPr lang="en-US" dirty="0">
                  <a:latin typeface="Calibri" panose="020F0502020204030204" pitchFamily="34" charset="0"/>
                  <a:ea typeface="DengXian" panose="02010600030101010101" pitchFamily="2" charset="-122"/>
                  <a:cs typeface="Times New Roman" panose="02020603050405020304" pitchFamily="18" charset="0"/>
                </a:endParaRPr>
              </a:p>
              <a:p>
                <a:pPr marR="0" lvl="0">
                  <a:lnSpc>
                    <a:spcPct val="107000"/>
                  </a:lnSpc>
                  <a:spcBef>
                    <a:spcPts val="0"/>
                  </a:spcBef>
                  <a:spcAft>
                    <a:spcPts val="0"/>
                  </a:spcAft>
                </a:pPr>
                <a:r>
                  <a:rPr lang="en-US" b="1" dirty="0">
                    <a:latin typeface="Times New Roman" panose="02020603050405020304" pitchFamily="18" charset="0"/>
                    <a:ea typeface="DengXian" panose="02010600030101010101" pitchFamily="2" charset="-122"/>
                    <a:cs typeface="Times New Roman" panose="02020603050405020304" pitchFamily="18" charset="0"/>
                  </a:rPr>
                  <a:t>(</a:t>
                </a:r>
                <a:r>
                  <a:rPr lang="en-US" b="1" dirty="0" err="1">
                    <a:latin typeface="Times New Roman" panose="02020603050405020304" pitchFamily="18" charset="0"/>
                    <a:ea typeface="DengXian" panose="02010600030101010101" pitchFamily="2" charset="-122"/>
                    <a:cs typeface="Times New Roman" panose="02020603050405020304" pitchFamily="18" charset="0"/>
                  </a:rPr>
                  <a:t>i</a:t>
                </a:r>
                <a:r>
                  <a:rPr lang="en-US" b="1" dirty="0">
                    <a:latin typeface="Times New Roman" panose="02020603050405020304" pitchFamily="18" charset="0"/>
                    <a:ea typeface="DengXian" panose="02010600030101010101" pitchFamily="2" charset="-122"/>
                    <a:cs typeface="Times New Roman" panose="02020603050405020304" pitchFamily="18" charset="0"/>
                  </a:rPr>
                  <a:t>) Yes</a:t>
                </a:r>
              </a:p>
              <a:p>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Addition inverse means that </a:t>
                </a:r>
                <a:r>
                  <a:rPr lang="en-US" sz="1800" dirty="0"/>
                  <a:t>For each vector </a:t>
                </a:r>
                <a14:m>
                  <m:oMath xmlns:m="http://schemas.openxmlformats.org/officeDocument/2006/math">
                    <m:r>
                      <a:rPr lang="en-US" sz="1800" b="1" i="1" dirty="0">
                        <a:latin typeface="Cambria Math" panose="02040503050406030204" pitchFamily="18" charset="0"/>
                      </a:rPr>
                      <m:t>𝒙</m:t>
                    </m:r>
                  </m:oMath>
                </a14:m>
                <a:r>
                  <a:rPr lang="en-US" sz="1800" dirty="0"/>
                  <a:t> in</a:t>
                </a:r>
                <a14:m>
                  <m:oMath xmlns:m="http://schemas.openxmlformats.org/officeDocument/2006/math">
                    <m:r>
                      <a:rPr lang="en-US" b="1" i="1">
                        <a:latin typeface="Cambria Math" panose="02040503050406030204" pitchFamily="18" charset="0"/>
                        <a:ea typeface="DengXian" panose="02010600030101010101" pitchFamily="2" charset="-122"/>
                        <a:cs typeface="Times New Roman" panose="02020603050405020304" pitchFamily="18" charset="0"/>
                      </a:rPr>
                      <m:t>𝓢</m:t>
                    </m:r>
                  </m:oMath>
                </a14:m>
                <a:r>
                  <a:rPr lang="en-US" sz="1800" dirty="0"/>
                  <a:t>, the equations    </a:t>
                </a:r>
              </a:p>
              <a:p>
                <a:r>
                  <a:rPr lang="en-US" sz="1800" dirty="0"/>
                  <a:t> </a:t>
                </a:r>
                <a14:m>
                  <m:oMath xmlns:m="http://schemas.openxmlformats.org/officeDocument/2006/math">
                    <m:r>
                      <a:rPr lang="en-US" sz="1800" b="1" i="1" dirty="0">
                        <a:latin typeface="Cambria Math" panose="02040503050406030204" pitchFamily="18" charset="0"/>
                      </a:rPr>
                      <m:t>𝒙</m:t>
                    </m:r>
                    <m:r>
                      <a:rPr lang="en-US" sz="1800" dirty="0">
                        <a:latin typeface="Cambria Math" panose="02040503050406030204" pitchFamily="18" charset="0"/>
                      </a:rPr>
                      <m:t>+</m:t>
                    </m:r>
                    <m:r>
                      <a:rPr lang="en-US" sz="1800" b="1" i="1" dirty="0">
                        <a:latin typeface="Cambria Math" panose="02040503050406030204" pitchFamily="18" charset="0"/>
                      </a:rPr>
                      <m:t>𝒗</m:t>
                    </m:r>
                    <m:r>
                      <a:rPr lang="en-US" sz="1800" dirty="0">
                        <a:latin typeface="Cambria Math" panose="02040503050406030204" pitchFamily="18" charset="0"/>
                      </a:rPr>
                      <m:t>=</m:t>
                    </m:r>
                    <m:r>
                      <a:rPr lang="en-US" sz="1800" b="1" dirty="0">
                        <a:latin typeface="Cambria Math" panose="02040503050406030204" pitchFamily="18" charset="0"/>
                      </a:rPr>
                      <m:t>𝟎</m:t>
                    </m:r>
                  </m:oMath>
                </a14:m>
                <a:r>
                  <a:rPr lang="en-US" sz="1800" b="1" dirty="0"/>
                  <a:t> </a:t>
                </a:r>
                <a:r>
                  <a:rPr lang="en-US" sz="1800" dirty="0"/>
                  <a:t>and </a:t>
                </a:r>
                <a14:m>
                  <m:oMath xmlns:m="http://schemas.openxmlformats.org/officeDocument/2006/math">
                    <m:r>
                      <a:rPr lang="en-US" sz="1800" b="1" i="1" dirty="0">
                        <a:latin typeface="Cambria Math" panose="02040503050406030204" pitchFamily="18" charset="0"/>
                      </a:rPr>
                      <m:t>𝒗</m:t>
                    </m:r>
                    <m:r>
                      <a:rPr lang="en-US" sz="1800" b="1" i="1" dirty="0">
                        <a:latin typeface="Cambria Math" panose="02040503050406030204" pitchFamily="18" charset="0"/>
                      </a:rPr>
                      <m:t>+</m:t>
                    </m:r>
                    <m:r>
                      <a:rPr lang="en-US" sz="1800" b="1" i="1" dirty="0">
                        <a:latin typeface="Cambria Math" panose="02040503050406030204" pitchFamily="18" charset="0"/>
                      </a:rPr>
                      <m:t>𝒙</m:t>
                    </m:r>
                    <m:r>
                      <a:rPr lang="en-US" sz="1800" dirty="0">
                        <a:latin typeface="Cambria Math" panose="02040503050406030204" pitchFamily="18" charset="0"/>
                      </a:rPr>
                      <m:t>=</m:t>
                    </m:r>
                    <m:r>
                      <a:rPr lang="en-US" sz="1800" b="1" dirty="0">
                        <a:latin typeface="Cambria Math" panose="02040503050406030204" pitchFamily="18" charset="0"/>
                      </a:rPr>
                      <m:t>𝟎</m:t>
                    </m:r>
                  </m:oMath>
                </a14:m>
                <a:r>
                  <a:rPr lang="en-US" sz="1800" dirty="0"/>
                  <a:t>    have a solution </a:t>
                </a:r>
                <a14:m>
                  <m:oMath xmlns:m="http://schemas.openxmlformats.org/officeDocument/2006/math">
                    <m:r>
                      <a:rPr lang="en-US" sz="1800" b="1" i="1">
                        <a:latin typeface="Cambria Math" panose="02040503050406030204" pitchFamily="18" charset="0"/>
                      </a:rPr>
                      <m:t>𝒗</m:t>
                    </m:r>
                  </m:oMath>
                </a14:m>
                <a:r>
                  <a:rPr lang="en-US" sz="1800" dirty="0"/>
                  <a:t> in </a:t>
                </a:r>
                <a14:m>
                  <m:oMath xmlns:m="http://schemas.openxmlformats.org/officeDocument/2006/math">
                    <m:r>
                      <a:rPr lang="en-US" b="1" i="1">
                        <a:latin typeface="Cambria Math" panose="02040503050406030204" pitchFamily="18" charset="0"/>
                        <a:ea typeface="DengXian" panose="02010600030101010101" pitchFamily="2" charset="-122"/>
                        <a:cs typeface="Times New Roman" panose="02020603050405020304" pitchFamily="18" charset="0"/>
                      </a:rPr>
                      <m:t>𝓢</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t>
                </a:r>
              </a:p>
              <a:p>
                <a:r>
                  <a:rPr lang="en-US" dirty="0">
                    <a:latin typeface="Times New Roman" panose="02020603050405020304" pitchFamily="18" charset="0"/>
                    <a:ea typeface="DengXian" panose="02010600030101010101" pitchFamily="2" charset="-122"/>
                    <a:cs typeface="Times New Roman" panose="02020603050405020304" pitchFamily="18" charset="0"/>
                  </a:rPr>
                  <a:t>Suppose </a:t>
                </a:r>
                <a14:m>
                  <m:oMath xmlns:m="http://schemas.openxmlformats.org/officeDocument/2006/math">
                    <m:r>
                      <a:rPr lang="en-US" b="0" i="1" dirty="0">
                        <a:latin typeface="Cambria Math" panose="02040503050406030204" pitchFamily="18" charset="0"/>
                      </a:rPr>
                      <m:t>𝑥</m:t>
                    </m:r>
                  </m:oMath>
                </a14:m>
                <a:r>
                  <a:rPr lang="en-US" dirty="0">
                    <a:latin typeface="Times New Roman" panose="02020603050405020304" pitchFamily="18" charset="0"/>
                    <a:ea typeface="DengXian" panose="02010600030101010101" pitchFamily="2" charset="-122"/>
                    <a:cs typeface="Times New Roman" panose="02020603050405020304" pitchFamily="18" charset="0"/>
                  </a:rPr>
                  <a:t> is in the set then </a:t>
                </a:r>
                <a:r>
                  <a:rPr lang="en-US" b="1" dirty="0">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1800" b="1"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𝒄</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b="1" dirty="0"/>
                  <a:t> </a:t>
                </a:r>
                <a14:m>
                  <m:oMath xmlns:m="http://schemas.openxmlformats.org/officeDocument/2006/math">
                    <m:r>
                      <a:rPr lang="en-US" b="1" i="1">
                        <a:latin typeface="Cambria Math" panose="02040503050406030204" pitchFamily="18" charset="0"/>
                      </a:rPr>
                      <m:t>𝒗</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=0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has solution or not</a:t>
                </a:r>
              </a:p>
              <a:p>
                <a14:m>
                  <m:oMath xmlns:m="http://schemas.openxmlformats.org/officeDocument/2006/math">
                    <m:r>
                      <a:rPr lang="en-US" b="1" i="1">
                        <a:latin typeface="Cambria Math" panose="02040503050406030204" pitchFamily="18" charset="0"/>
                      </a:rPr>
                      <m:t>𝒗</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dirty="0">
                    <a:ea typeface="DengXian" panose="02010600030101010101" pitchFamily="2" charset="-122"/>
                    <a:cs typeface="Times New Roman" panose="02020603050405020304" pitchFamily="18" charset="0"/>
                  </a:rPr>
                  <a:t> </a:t>
                </a:r>
                <a14:m>
                  <m:oMath xmlns:m="http://schemas.openxmlformats.org/officeDocument/2006/math">
                    <m:r>
                      <a:rPr lang="en-US" b="0" i="0" smtClean="0">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𝑡</m:t>
                    </m:r>
                    <m:r>
                      <a:rPr lang="en-US" b="1" i="1">
                        <a:latin typeface="Cambria Math" panose="02040503050406030204" pitchFamily="18" charset="0"/>
                        <a:ea typeface="DengXian" panose="02010600030101010101" pitchFamily="2" charset="-122"/>
                        <a:cs typeface="Times New Roman" panose="02020603050405020304" pitchFamily="18" charset="0"/>
                      </a:rPr>
                      <m:t>𝒂</m:t>
                    </m:r>
                    <m:r>
                      <a:rPr lang="en-US" b="1" i="1" smtClean="0">
                        <a:latin typeface="Cambria Math" panose="02040503050406030204" pitchFamily="18" charset="0"/>
                        <a:ea typeface="DengXian" panose="02010600030101010101" pitchFamily="2" charset="-122"/>
                        <a:cs typeface="Times New Roman" panose="02020603050405020304" pitchFamily="18" charset="0"/>
                      </a:rPr>
                      <m:t>−</m:t>
                    </m:r>
                    <m:d>
                      <m:dPr>
                        <m:ctrlPr>
                          <a:rPr lang="en-US" b="1" i="1">
                            <a:latin typeface="Cambria Math" panose="02040503050406030204" pitchFamily="18" charset="0"/>
                            <a:ea typeface="DengXian" panose="02010600030101010101" pitchFamily="2" charset="-122"/>
                            <a:cs typeface="Times New Roman" panose="020206030504050203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1−</m:t>
                        </m:r>
                        <m:r>
                          <a:rPr lang="en-US" i="1">
                            <a:latin typeface="Cambria Math" panose="02040503050406030204" pitchFamily="18" charset="0"/>
                            <a:ea typeface="DengXian" panose="02010600030101010101" pitchFamily="2" charset="-122"/>
                            <a:cs typeface="Times New Roman" panose="02020603050405020304" pitchFamily="18" charset="0"/>
                          </a:rPr>
                          <m:t>𝑡</m:t>
                        </m:r>
                      </m:e>
                    </m:d>
                    <m:r>
                      <a:rPr lang="en-US" b="1" i="1">
                        <a:latin typeface="Cambria Math" panose="02040503050406030204" pitchFamily="18" charset="0"/>
                        <a:ea typeface="DengXian" panose="02010600030101010101" pitchFamily="2" charset="-122"/>
                        <a:cs typeface="Times New Roman" panose="02020603050405020304" pitchFamily="18" charset="0"/>
                      </a:rPr>
                      <m:t>𝒄</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p>
              <a:p>
                <a:r>
                  <a:rPr lang="en-US"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In the general case, the solution is not in the set </a:t>
                </a:r>
                <a14:m>
                  <m:oMath xmlns:m="http://schemas.openxmlformats.org/officeDocument/2006/math">
                    <m:r>
                      <a:rPr lang="en-US" b="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𝒮</m:t>
                    </m:r>
                  </m:oMath>
                </a14:m>
                <a:r>
                  <a:rPr lang="en-US" sz="18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r>
                  <a:rPr lang="en-US" dirty="0">
                    <a:latin typeface="Times New Roman" panose="02020603050405020304" pitchFamily="18" charset="0"/>
                    <a:ea typeface="DengXian" panose="02010600030101010101" pitchFamily="2" charset="-122"/>
                    <a:cs typeface="Times New Roman" panose="02020603050405020304" pitchFamily="18" charset="0"/>
                  </a:rPr>
                  <a:t>However, for our case </a:t>
                </a:r>
                <a14:m>
                  <m:oMath xmlns:m="http://schemas.openxmlformats.org/officeDocument/2006/math">
                    <m:r>
                      <a:rPr lang="en-US" b="1" i="1" smtClean="0">
                        <a:latin typeface="Cambria Math" panose="02040503050406030204" pitchFamily="18" charset="0"/>
                        <a:ea typeface="DengXian" panose="02010600030101010101" pitchFamily="2" charset="-122"/>
                        <a:cs typeface="Times New Roman" panose="02020603050405020304" pitchFamily="18" charset="0"/>
                      </a:rPr>
                      <m:t>𝒄</m:t>
                    </m:r>
                    <m:r>
                      <a:rPr lang="en-US" b="1" i="1" smtClean="0">
                        <a:latin typeface="Cambria Math" panose="02040503050406030204" pitchFamily="18" charset="0"/>
                        <a:ea typeface="DengXian" panose="02010600030101010101" pitchFamily="2" charset="-122"/>
                        <a:cs typeface="Times New Roman" panose="02020603050405020304" pitchFamily="18" charset="0"/>
                      </a:rPr>
                      <m:t>=−</m:t>
                    </m:r>
                    <m:r>
                      <a:rPr lang="en-US" b="1" i="1" smtClean="0">
                        <a:latin typeface="Cambria Math" panose="02040503050406030204" pitchFamily="18" charset="0"/>
                        <a:ea typeface="DengXian" panose="02010600030101010101" pitchFamily="2" charset="-122"/>
                        <a:cs typeface="Times New Roman" panose="02020603050405020304" pitchFamily="18" charset="0"/>
                      </a:rPr>
                      <m:t>𝒂</m:t>
                    </m:r>
                  </m:oMath>
                </a14:m>
                <a:endParaRPr lang="en-US" b="1" i="1" dirty="0">
                  <a:latin typeface="Cambria Math" panose="02040503050406030204" pitchFamily="18" charset="0"/>
                  <a:ea typeface="DengXian"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Then </a:t>
                </a:r>
                <a14:m>
                  <m:oMath xmlns:m="http://schemas.openxmlformats.org/officeDocument/2006/math">
                    <m:r>
                      <a:rPr lang="en-US" sz="1800" b="1" i="1" smtClean="0">
                        <a:effectLst/>
                        <a:latin typeface="Cambria Math" panose="02040503050406030204" pitchFamily="18" charset="0"/>
                        <a:ea typeface="DengXian" panose="02010600030101010101" pitchFamily="2" charset="-122"/>
                        <a:cs typeface="Times New Roman" panose="02020603050405020304" pitchFamily="18" charset="0"/>
                      </a:rPr>
                      <m:t>𝒙</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b="1" dirty="0">
                    <a:ea typeface="DengXian" panose="02010600030101010101" pitchFamily="2" charset="-122"/>
                    <a:cs typeface="Times New Roman" panose="02020603050405020304" pitchFamily="18" charset="0"/>
                  </a:rPr>
                  <a:t> </a:t>
                </a:r>
                <a14:m>
                  <m:oMath xmlns:m="http://schemas.openxmlformats.org/officeDocument/2006/math">
                    <m:r>
                      <a:rPr lang="en-US" b="0" i="1">
                        <a:latin typeface="Cambria Math" panose="02040503050406030204" pitchFamily="18" charset="0"/>
                        <a:ea typeface="DengXian" panose="02010600030101010101" pitchFamily="2" charset="-122"/>
                        <a:cs typeface="Times New Roman" panose="02020603050405020304" pitchFamily="18" charset="0"/>
                      </a:rPr>
                      <m:t>𝑡</m:t>
                    </m:r>
                    <m:r>
                      <a:rPr lang="en-US" b="1" i="1">
                        <a:latin typeface="Cambria Math" panose="02040503050406030204" pitchFamily="18" charset="0"/>
                        <a:ea typeface="DengXian" panose="02010600030101010101" pitchFamily="2" charset="-122"/>
                        <a:cs typeface="Times New Roman" panose="02020603050405020304" pitchFamily="18" charset="0"/>
                      </a:rPr>
                      <m:t>𝒂</m:t>
                    </m:r>
                    <m:r>
                      <a:rPr lang="en-US" b="1" i="1" smtClean="0">
                        <a:latin typeface="Cambria Math" panose="02040503050406030204" pitchFamily="18" charset="0"/>
                        <a:ea typeface="DengXian" panose="02010600030101010101" pitchFamily="2" charset="-122"/>
                        <a:cs typeface="Times New Roman" panose="02020603050405020304" pitchFamily="18" charset="0"/>
                      </a:rPr>
                      <m:t>−</m:t>
                    </m:r>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r>
                          <a:rPr lang="en-US" b="0" i="1">
                            <a:latin typeface="Cambria Math" panose="02040503050406030204" pitchFamily="18" charset="0"/>
                            <a:ea typeface="DengXian" panose="02010600030101010101" pitchFamily="2" charset="-122"/>
                            <a:cs typeface="Times New Roman" panose="02020603050405020304" pitchFamily="18" charset="0"/>
                          </a:rPr>
                          <m:t>1−</m:t>
                        </m:r>
                        <m:r>
                          <a:rPr lang="en-US" b="0" i="1">
                            <a:latin typeface="Cambria Math" panose="02040503050406030204" pitchFamily="18" charset="0"/>
                            <a:ea typeface="DengXian" panose="02010600030101010101" pitchFamily="2" charset="-122"/>
                            <a:cs typeface="Times New Roman" panose="02020603050405020304" pitchFamily="18" charset="0"/>
                          </a:rPr>
                          <m:t>𝑡</m:t>
                        </m:r>
                      </m:e>
                    </m:d>
                    <m:r>
                      <a:rPr lang="en-US" b="1" i="1" smtClean="0">
                        <a:latin typeface="Cambria Math" panose="02040503050406030204" pitchFamily="18" charset="0"/>
                        <a:ea typeface="DengXian" panose="02010600030101010101" pitchFamily="2" charset="-122"/>
                        <a:cs typeface="Times New Roman" panose="02020603050405020304" pitchFamily="18" charset="0"/>
                      </a:rPr>
                      <m:t>𝒂</m:t>
                    </m:r>
                    <m:r>
                      <a:rPr lang="en-US" b="1" i="1" smtClean="0">
                        <a:latin typeface="Cambria Math" panose="02040503050406030204" pitchFamily="18" charset="0"/>
                        <a:ea typeface="DengXian" panose="02010600030101010101" pitchFamily="2" charset="-122"/>
                        <a:cs typeface="Times New Roman" panose="02020603050405020304" pitchFamily="18" charset="0"/>
                      </a:rPr>
                      <m:t>=(</m:t>
                    </m:r>
                    <m:r>
                      <a:rPr lang="en-US" b="0" i="1" smtClean="0">
                        <a:latin typeface="Cambria Math" panose="02040503050406030204" pitchFamily="18" charset="0"/>
                        <a:ea typeface="DengXian" panose="02010600030101010101" pitchFamily="2" charset="-122"/>
                        <a:cs typeface="Times New Roman" panose="02020603050405020304" pitchFamily="18" charset="0"/>
                      </a:rPr>
                      <m:t>2</m:t>
                    </m:r>
                    <m:r>
                      <a:rPr lang="en-US" b="0" i="1" smtClean="0">
                        <a:latin typeface="Cambria Math" panose="02040503050406030204" pitchFamily="18" charset="0"/>
                        <a:ea typeface="DengXian" panose="02010600030101010101" pitchFamily="2" charset="-122"/>
                        <a:cs typeface="Times New Roman" panose="02020603050405020304" pitchFamily="18" charset="0"/>
                      </a:rPr>
                      <m:t>𝑡</m:t>
                    </m:r>
                    <m:r>
                      <a:rPr lang="en-US" b="0" i="1" smtClean="0">
                        <a:latin typeface="Cambria Math" panose="02040503050406030204" pitchFamily="18" charset="0"/>
                        <a:ea typeface="DengXian" panose="02010600030101010101" pitchFamily="2" charset="-122"/>
                        <a:cs typeface="Times New Roman" panose="02020603050405020304" pitchFamily="18" charset="0"/>
                      </a:rPr>
                      <m:t>−1</m:t>
                    </m:r>
                    <m:r>
                      <a:rPr lang="en-US" b="1" i="1" smtClean="0">
                        <a:latin typeface="Cambria Math" panose="02040503050406030204" pitchFamily="18" charset="0"/>
                        <a:ea typeface="DengXian" panose="02010600030101010101" pitchFamily="2" charset="-122"/>
                        <a:cs typeface="Times New Roman" panose="02020603050405020304" pitchFamily="18" charset="0"/>
                      </a:rPr>
                      <m:t>) </m:t>
                    </m:r>
                    <m:r>
                      <a:rPr lang="en-US" b="1" i="1" smtClean="0">
                        <a:latin typeface="Cambria Math" panose="02040503050406030204" pitchFamily="18" charset="0"/>
                        <a:ea typeface="DengXian" panose="02010600030101010101" pitchFamily="2" charset="-122"/>
                        <a:cs typeface="Times New Roman" panose="02020603050405020304" pitchFamily="18" charset="0"/>
                      </a:rPr>
                      <m:t>𝒂</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then </a:t>
                </a:r>
                <a14:m>
                  <m:oMath xmlns:m="http://schemas.openxmlformats.org/officeDocument/2006/math">
                    <m:r>
                      <a:rPr lang="en-US" b="0" i="1">
                        <a:latin typeface="Cambria Math" panose="02040503050406030204" pitchFamily="18" charset="0"/>
                        <a:ea typeface="DengXian" panose="02010600030101010101" pitchFamily="2" charset="-122"/>
                        <a:cs typeface="Times New Roman" panose="02020603050405020304" pitchFamily="18" charset="0"/>
                      </a:rPr>
                      <m:t>(2</m:t>
                    </m:r>
                    <m:r>
                      <a:rPr lang="en-US" b="0" i="1">
                        <a:latin typeface="Cambria Math" panose="02040503050406030204" pitchFamily="18" charset="0"/>
                        <a:ea typeface="DengXian" panose="02010600030101010101" pitchFamily="2" charset="-122"/>
                        <a:cs typeface="Times New Roman" panose="02020603050405020304" pitchFamily="18" charset="0"/>
                      </a:rPr>
                      <m:t>𝑡</m:t>
                    </m:r>
                    <m:r>
                      <a:rPr lang="en-US" b="0" i="1">
                        <a:latin typeface="Cambria Math" panose="02040503050406030204" pitchFamily="18" charset="0"/>
                        <a:ea typeface="DengXian" panose="02010600030101010101" pitchFamily="2" charset="-122"/>
                        <a:cs typeface="Times New Roman" panose="02020603050405020304" pitchFamily="18" charset="0"/>
                      </a:rPr>
                      <m:t>−1)</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is in the range of -1 to 1.</a:t>
                </a:r>
              </a:p>
              <a:p>
                <a14:m>
                  <m:oMath xmlns:m="http://schemas.openxmlformats.org/officeDocument/2006/math">
                    <m:r>
                      <a:rPr lang="en-US" b="1" i="1">
                        <a:latin typeface="Cambria Math" panose="02040503050406030204" pitchFamily="18" charset="0"/>
                      </a:rPr>
                      <m:t>𝒗</m:t>
                    </m:r>
                  </m:oMath>
                </a14:m>
                <a:r>
                  <a:rPr lang="en-US" b="1" dirty="0">
                    <a:latin typeface="Times New Roman" panose="02020603050405020304" pitchFamily="18" charset="0"/>
                    <a:ea typeface="DengXian" panose="02010600030101010101" pitchFamily="2" charset="-122"/>
                    <a:cs typeface="Times New Roman" panose="02020603050405020304" pitchFamily="18" charset="0"/>
                  </a:rPr>
                  <a:t>=</a:t>
                </a:r>
                <a14:m>
                  <m:oMath xmlns:m="http://schemas.openxmlformats.org/officeDocument/2006/math">
                    <m:r>
                      <a:rPr lang="en-US" i="1">
                        <a:latin typeface="Cambria Math" panose="02040503050406030204" pitchFamily="18" charset="0"/>
                        <a:ea typeface="DengXian" panose="02010600030101010101" pitchFamily="2" charset="-122"/>
                        <a:cs typeface="Times New Roman" panose="02020603050405020304" pitchFamily="18" charset="0"/>
                      </a:rPr>
                      <m:t>(</m:t>
                    </m:r>
                    <m:r>
                      <a:rPr lang="en-US" b="0" i="1" smtClean="0">
                        <a:latin typeface="Cambria Math" panose="02040503050406030204" pitchFamily="18" charset="0"/>
                        <a:ea typeface="DengXian" panose="02010600030101010101" pitchFamily="2" charset="-122"/>
                        <a:cs typeface="Times New Roman" panose="02020603050405020304" pitchFamily="18" charset="0"/>
                      </a:rPr>
                      <m:t>1−2</m:t>
                    </m:r>
                    <m:r>
                      <a:rPr lang="en-US" b="0" i="1" smtClean="0">
                        <a:latin typeface="Cambria Math" panose="02040503050406030204" pitchFamily="18" charset="0"/>
                        <a:ea typeface="DengXian" panose="02010600030101010101" pitchFamily="2" charset="-122"/>
                        <a:cs typeface="Times New Roman" panose="02020603050405020304" pitchFamily="18" charset="0"/>
                      </a:rPr>
                      <m:t>𝑡</m:t>
                    </m:r>
                    <m:r>
                      <a:rPr lang="en-US" i="1">
                        <a:latin typeface="Cambria Math" panose="02040503050406030204" pitchFamily="18" charset="0"/>
                        <a:ea typeface="DengXian" panose="02010600030101010101" pitchFamily="2" charset="-122"/>
                        <a:cs typeface="Times New Roman" panose="02020603050405020304" pitchFamily="18" charset="0"/>
                      </a:rPr>
                      <m:t>)</m:t>
                    </m:r>
                    <m:r>
                      <a:rPr lang="en-US" b="1" i="1">
                        <a:latin typeface="Cambria Math" panose="02040503050406030204" pitchFamily="18" charset="0"/>
                        <a:ea typeface="DengXian" panose="02010600030101010101" pitchFamily="2" charset="-122"/>
                        <a:cs typeface="Times New Roman" panose="02020603050405020304" pitchFamily="18" charset="0"/>
                      </a:rPr>
                      <m:t> </m:t>
                    </m:r>
                    <m:r>
                      <a:rPr lang="en-US" b="1" i="1">
                        <a:latin typeface="Cambria Math" panose="02040503050406030204" pitchFamily="18" charset="0"/>
                        <a:ea typeface="DengXian" panose="02010600030101010101" pitchFamily="2" charset="-122"/>
                        <a:cs typeface="Times New Roman" panose="02020603050405020304" pitchFamily="18" charset="0"/>
                      </a:rPr>
                      <m:t>𝒂</m:t>
                    </m:r>
                  </m:oMath>
                </a14:m>
                <a:r>
                  <a:rPr lang="en-US" b="1" dirty="0">
                    <a:latin typeface="Times New Roman" panose="02020603050405020304" pitchFamily="18" charset="0"/>
                    <a:ea typeface="DengXian" panose="02010600030101010101" pitchFamily="2" charset="-122"/>
                    <a:cs typeface="Times New Roman" panose="02020603050405020304" pitchFamily="18" charset="0"/>
                  </a:rPr>
                  <a:t>. </a:t>
                </a:r>
                <a:r>
                  <a:rPr lang="en-US" dirty="0">
                    <a:latin typeface="Times New Roman" panose="02020603050405020304" pitchFamily="18" charset="0"/>
                    <a:ea typeface="DengXian" panose="02010600030101010101" pitchFamily="2" charset="-122"/>
                    <a:cs typeface="Times New Roman" panose="02020603050405020304" pitchFamily="18" charset="0"/>
                  </a:rPr>
                  <a:t>Clearly for </a:t>
                </a:r>
                <a14:m>
                  <m:oMath xmlns:m="http://schemas.openxmlformats.org/officeDocument/2006/math">
                    <m:r>
                      <a:rPr lang="en-US" b="0" i="1">
                        <a:latin typeface="Cambria Math" panose="02040503050406030204" pitchFamily="18" charset="0"/>
                        <a:ea typeface="DengXian" panose="02010600030101010101" pitchFamily="2" charset="-122"/>
                        <a:cs typeface="Times New Roman" panose="02020603050405020304" pitchFamily="18" charset="0"/>
                      </a:rPr>
                      <m:t>𝑡</m:t>
                    </m:r>
                  </m:oMath>
                </a14:m>
                <a:r>
                  <a:rPr lang="en-US" dirty="0">
                    <a:latin typeface="Times New Roman" panose="02020603050405020304" pitchFamily="18" charset="0"/>
                    <a:ea typeface="DengXian" panose="02010600030101010101" pitchFamily="2" charset="-122"/>
                    <a:cs typeface="Times New Roman" panose="02020603050405020304" pitchFamily="18" charset="0"/>
                  </a:rPr>
                  <a:t> in the range of [0,1],  </a:t>
                </a:r>
                <a14:m>
                  <m:oMath xmlns:m="http://schemas.openxmlformats.org/officeDocument/2006/math">
                    <m:r>
                      <a:rPr lang="en-US" i="1">
                        <a:latin typeface="Cambria Math" panose="02040503050406030204" pitchFamily="18" charset="0"/>
                        <a:ea typeface="DengXian" panose="02010600030101010101" pitchFamily="2" charset="-122"/>
                        <a:cs typeface="Times New Roman" panose="02020603050405020304" pitchFamily="18" charset="0"/>
                      </a:rPr>
                      <m:t>(1−2</m:t>
                    </m:r>
                    <m:r>
                      <a:rPr lang="en-US" i="1">
                        <a:latin typeface="Cambria Math" panose="02040503050406030204" pitchFamily="18" charset="0"/>
                        <a:ea typeface="DengXian" panose="02010600030101010101" pitchFamily="2" charset="-122"/>
                        <a:cs typeface="Times New Roman" panose="02020603050405020304" pitchFamily="18" charset="0"/>
                      </a:rPr>
                      <m:t>𝑡</m:t>
                    </m:r>
                    <m:r>
                      <a:rPr lang="en-US" i="1">
                        <a:latin typeface="Cambria Math" panose="02040503050406030204" pitchFamily="18" charset="0"/>
                        <a:ea typeface="DengXian" panose="02010600030101010101" pitchFamily="2" charset="-122"/>
                        <a:cs typeface="Times New Roman" panose="02020603050405020304" pitchFamily="18" charset="0"/>
                      </a:rPr>
                      <m:t>)</m:t>
                    </m:r>
                  </m:oMath>
                </a14:m>
                <a:r>
                  <a:rPr lang="en-US" dirty="0">
                    <a:latin typeface="Times New Roman" panose="02020603050405020304" pitchFamily="18" charset="0"/>
                    <a:ea typeface="DengXian" panose="02010600030101010101" pitchFamily="2" charset="-122"/>
                    <a:cs typeface="Times New Roman" panose="02020603050405020304" pitchFamily="18" charset="0"/>
                  </a:rPr>
                  <a:t> is in the range of -1 and 1.  </a:t>
                </a:r>
              </a:p>
              <a:p>
                <a:endParaRPr lang="en-US" b="1" dirty="0">
                  <a:latin typeface="Times New Roman" panose="02020603050405020304" pitchFamily="18" charset="0"/>
                  <a:ea typeface="DengXian" panose="02010600030101010101" pitchFamily="2" charset="-122"/>
                  <a:cs typeface="Times New Roman" panose="02020603050405020304" pitchFamily="18" charset="0"/>
                </a:endParaRPr>
              </a:p>
              <a:p>
                <a:endParaRPr lang="en-US" sz="1800" b="1"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en-US" sz="1800" b="1" dirty="0">
                  <a:effectLst/>
                  <a:latin typeface="Times New Roman" panose="02020603050405020304" pitchFamily="18" charset="0"/>
                  <a:ea typeface="DengXian" panose="02010600030101010101" pitchFamily="2" charset="-122"/>
                  <a:cs typeface="Times New Roman" panose="02020603050405020304" pitchFamily="18" charset="0"/>
                </a:endParaRPr>
              </a:p>
              <a:p>
                <a:pPr marR="0" lvl="0">
                  <a:lnSpc>
                    <a:spcPct val="107000"/>
                  </a:lnSpc>
                  <a:spcBef>
                    <a:spcPts val="0"/>
                  </a:spcBef>
                  <a:spcAft>
                    <a:spcPts val="800"/>
                  </a:spcAft>
                </a:pPr>
                <a:endParaRPr lang="en-US" b="1" dirty="0">
                  <a:latin typeface="Times New Roman" panose="02020603050405020304" pitchFamily="18" charset="0"/>
                  <a:ea typeface="DengXian" panose="02010600030101010101" pitchFamily="2" charset="-122"/>
                  <a:cs typeface="Times New Roman" panose="02020603050405020304" pitchFamily="18" charset="0"/>
                </a:endParaRPr>
              </a:p>
              <a:p>
                <a:pPr marR="0" lvl="0">
                  <a:lnSpc>
                    <a:spcPct val="107000"/>
                  </a:lnSpc>
                  <a:spcBef>
                    <a:spcPts val="0"/>
                  </a:spcBef>
                  <a:spcAft>
                    <a:spcPts val="800"/>
                  </a:spcAft>
                </a:pPr>
                <a:endParaRPr lang="en-US" sz="1800" b="1"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romanLcParenBoth"/>
                </a:pPr>
                <a:endParaRPr lang="en-US" b="1" dirty="0">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romanLcParenBoth"/>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661EC29B-743E-4CF9-BBBD-B748FD929D4B}"/>
                  </a:ext>
                </a:extLst>
              </p:cNvPr>
              <p:cNvSpPr txBox="1">
                <a:spLocks noRot="1" noChangeAspect="1" noMove="1" noResize="1" noEditPoints="1" noAdjustHandles="1" noChangeArrowheads="1" noChangeShapeType="1" noTextEdit="1"/>
              </p:cNvSpPr>
              <p:nvPr/>
            </p:nvSpPr>
            <p:spPr>
              <a:xfrm>
                <a:off x="628650" y="2325105"/>
                <a:ext cx="7138106" cy="6358857"/>
              </a:xfrm>
              <a:prstGeom prst="rect">
                <a:avLst/>
              </a:prstGeom>
              <a:blipFill>
                <a:blip r:embed="rId3"/>
                <a:stretch>
                  <a:fillRect l="-683" t="-479"/>
                </a:stretch>
              </a:blipFill>
            </p:spPr>
            <p:txBody>
              <a:bodyPr/>
              <a:lstStyle/>
              <a:p>
                <a:r>
                  <a:rPr lang="en-US">
                    <a:noFill/>
                  </a:rPr>
                  <a:t> </a:t>
                </a:r>
              </a:p>
            </p:txBody>
          </p:sp>
        </mc:Fallback>
      </mc:AlternateContent>
    </p:spTree>
    <p:extLst>
      <p:ext uri="{BB962C8B-B14F-4D97-AF65-F5344CB8AC3E}">
        <p14:creationId xmlns:p14="http://schemas.microsoft.com/office/powerpoint/2010/main" val="16466438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Vector Space Example</a:t>
            </a:r>
            <a:endParaRPr lang="en-US" dirty="0"/>
          </a:p>
        </p:txBody>
      </p:sp>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82</a:t>
            </a:fld>
            <a:endParaRPr lang="en-US" sz="2000" dirty="0"/>
          </a:p>
        </p:txBody>
      </p:sp>
      <p:pic>
        <p:nvPicPr>
          <p:cNvPr id="5" name="Content Placeholder 4">
            <a:extLst>
              <a:ext uri="{FF2B5EF4-FFF2-40B4-BE49-F238E27FC236}">
                <a16:creationId xmlns:a16="http://schemas.microsoft.com/office/drawing/2014/main" id="{6059E2F7-3337-4E4E-BC4B-6D248AF890E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8447" y="682625"/>
            <a:ext cx="2400300" cy="1943100"/>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1EC29B-743E-4CF9-BBBD-B748FD929D4B}"/>
                  </a:ext>
                </a:extLst>
              </p:cNvPr>
              <p:cNvSpPr txBox="1"/>
              <p:nvPr/>
            </p:nvSpPr>
            <p:spPr>
              <a:xfrm>
                <a:off x="628650" y="2477505"/>
                <a:ext cx="7138106" cy="4071051"/>
              </a:xfrm>
              <a:prstGeom prst="rect">
                <a:avLst/>
              </a:prstGeom>
              <a:noFill/>
            </p:spPr>
            <p:txBody>
              <a:bodyPr wrap="square" rtlCol="0">
                <a:spAutoFit/>
              </a:bodyPr>
              <a:lstStyle/>
              <a:p>
                <a:pPr marL="0" marR="0">
                  <a:lnSpc>
                    <a:spcPct val="107000"/>
                  </a:lnSpc>
                  <a:spcBef>
                    <a:spcPts val="0"/>
                  </a:spcBef>
                  <a:spcAft>
                    <a:spcPts val="0"/>
                  </a:spcAft>
                  <a:tabLst>
                    <a:tab pos="4114800" algn="l"/>
                  </a:tabLs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Let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𝒂</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1800" b="1"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𝒄</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where</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0</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Consider that we use the conventional vector addition operation and scalar multiplication.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R="0" lvl="0">
                  <a:lnSpc>
                    <a:spcPct val="107000"/>
                  </a:lnSpc>
                  <a:spcBef>
                    <a:spcPts val="0"/>
                  </a:spcBef>
                  <a:spcAft>
                    <a:spcPts val="800"/>
                  </a:spcAft>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Does the set  </a:t>
                </a:r>
                <a14:m>
                  <m:oMath xmlns:m="http://schemas.openxmlformats.org/officeDocument/2006/math">
                    <m:r>
                      <a:rPr lang="en-US" sz="1800" b="1" i="1">
                        <a:effectLst/>
                        <a:latin typeface="Cambria Math" panose="02040503050406030204" pitchFamily="18" charset="0"/>
                        <a:ea typeface="DengXian" panose="02010600030101010101" pitchFamily="2" charset="-122"/>
                        <a:cs typeface="Times New Roman" panose="02020603050405020304" pitchFamily="18" charset="0"/>
                      </a:rPr>
                      <m:t>𝓢</m:t>
                    </m:r>
                  </m:oMath>
                </a14:m>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have the </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addition closure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property</a:t>
                </a:r>
                <a:r>
                  <a:rPr lang="en-US" sz="1800" b="1" dirty="0">
                    <a:effectLst/>
                    <a:latin typeface="Times New Roman" panose="02020603050405020304" pitchFamily="18" charset="0"/>
                    <a:ea typeface="DengXian" panose="02010600030101010101" pitchFamily="2" charset="-122"/>
                    <a:cs typeface="Times New Roman" panose="02020603050405020304" pitchFamily="18" charset="0"/>
                  </a:rPr>
                  <a:t>? Explain. </a:t>
                </a:r>
              </a:p>
              <a:p>
                <a:pPr marR="0" lvl="0">
                  <a:lnSpc>
                    <a:spcPct val="107000"/>
                  </a:lnSpc>
                  <a:spcBef>
                    <a:spcPts val="0"/>
                  </a:spcBef>
                  <a:spcAft>
                    <a:spcPts val="800"/>
                  </a:spcAft>
                </a:pPr>
                <a:r>
                  <a:rPr lang="en-US" b="1" dirty="0">
                    <a:latin typeface="Times New Roman" panose="02020603050405020304" pitchFamily="18" charset="0"/>
                    <a:ea typeface="DengXian" panose="02010600030101010101" pitchFamily="2" charset="-122"/>
                    <a:cs typeface="Times New Roman" panose="02020603050405020304" pitchFamily="18" charset="0"/>
                  </a:rPr>
                  <a:t>(</a:t>
                </a:r>
                <a:r>
                  <a:rPr lang="en-US" b="1" dirty="0" err="1">
                    <a:latin typeface="Times New Roman" panose="02020603050405020304" pitchFamily="18" charset="0"/>
                    <a:ea typeface="DengXian" panose="02010600030101010101" pitchFamily="2" charset="-122"/>
                    <a:cs typeface="Times New Roman" panose="02020603050405020304" pitchFamily="18" charset="0"/>
                  </a:rPr>
                  <a:t>i</a:t>
                </a:r>
                <a:r>
                  <a:rPr lang="en-US" b="1" dirty="0">
                    <a:latin typeface="Times New Roman" panose="02020603050405020304" pitchFamily="18" charset="0"/>
                    <a:ea typeface="DengXian" panose="02010600030101010101" pitchFamily="2" charset="-122"/>
                    <a:cs typeface="Times New Roman" panose="02020603050405020304" pitchFamily="18" charset="0"/>
                  </a:rPr>
                  <a:t>) No</a:t>
                </a:r>
              </a:p>
              <a:p>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Consider </a:t>
                </a:r>
                <a14:m>
                  <m:oMath xmlns:m="http://schemas.openxmlformats.org/officeDocument/2006/math">
                    <m:r>
                      <a:rPr lang="en-US" sz="1800" b="1" i="1" dirty="0" smtClean="0">
                        <a:latin typeface="Cambria Math" panose="02040503050406030204" pitchFamily="18" charset="0"/>
                      </a:rPr>
                      <m:t>𝒙</m:t>
                    </m:r>
                    <m:r>
                      <a:rPr lang="en-US" sz="1800" b="0" i="0" dirty="0" smtClean="0">
                        <a:latin typeface="Cambria Math" panose="02040503050406030204" pitchFamily="18" charset="0"/>
                      </a:rPr>
                      <m:t>=</m:t>
                    </m:r>
                    <m:r>
                      <a:rPr lang="en-US" sz="1800" b="1" i="1" dirty="0" smtClean="0">
                        <a:latin typeface="Cambria Math" panose="02040503050406030204" pitchFamily="18" charset="0"/>
                      </a:rPr>
                      <m:t>𝒂</m:t>
                    </m:r>
                  </m:oMath>
                </a14:m>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 Clearly </a:t>
                </a:r>
                <a14:m>
                  <m:oMath xmlns:m="http://schemas.openxmlformats.org/officeDocument/2006/math">
                    <m:r>
                      <a:rPr lang="en-US" b="1" i="1" dirty="0">
                        <a:latin typeface="Cambria Math" panose="02040503050406030204" pitchFamily="18" charset="0"/>
                      </a:rPr>
                      <m:t>𝒂</m:t>
                    </m:r>
                    <m:r>
                      <a:rPr lang="en-US" b="1" i="1" dirty="0" smtClean="0">
                        <a:latin typeface="Cambria Math" panose="02040503050406030204" pitchFamily="18" charset="0"/>
                      </a:rPr>
                      <m:t>+</m:t>
                    </m:r>
                    <m:r>
                      <a:rPr lang="en-US" b="1" i="1" dirty="0" smtClean="0">
                        <a:latin typeface="Cambria Math" panose="02040503050406030204" pitchFamily="18" charset="0"/>
                      </a:rPr>
                      <m:t>𝒂</m:t>
                    </m:r>
                  </m:oMath>
                </a14:m>
                <a:r>
                  <a:rPr lang="en-US" sz="1800" b="1" i="1"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is not in the set.</a:t>
                </a:r>
                <a:r>
                  <a:rPr lang="en-US" sz="1800" b="1" i="1" dirty="0">
                    <a:effectLst/>
                    <a:latin typeface="Times New Roman" panose="02020603050405020304" pitchFamily="18" charset="0"/>
                    <a:ea typeface="DengXian" panose="02010600030101010101" pitchFamily="2" charset="-122"/>
                    <a:cs typeface="Times New Roman" panose="02020603050405020304" pitchFamily="18" charset="0"/>
                  </a:rPr>
                  <a:t> </a:t>
                </a:r>
              </a:p>
              <a:p>
                <a:endParaRPr lang="en-US" b="1" dirty="0">
                  <a:latin typeface="Times New Roman" panose="02020603050405020304" pitchFamily="18" charset="0"/>
                  <a:ea typeface="DengXian" panose="02010600030101010101" pitchFamily="2" charset="-122"/>
                  <a:cs typeface="Times New Roman" panose="02020603050405020304" pitchFamily="18" charset="0"/>
                </a:endParaRPr>
              </a:p>
              <a:p>
                <a:endParaRPr lang="en-US" sz="1800" b="1"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en-US" sz="1800" b="1" dirty="0">
                  <a:effectLst/>
                  <a:latin typeface="Times New Roman" panose="02020603050405020304" pitchFamily="18" charset="0"/>
                  <a:ea typeface="DengXian" panose="02010600030101010101" pitchFamily="2" charset="-122"/>
                  <a:cs typeface="Times New Roman" panose="02020603050405020304" pitchFamily="18" charset="0"/>
                </a:endParaRPr>
              </a:p>
              <a:p>
                <a:pPr marR="0" lvl="0">
                  <a:lnSpc>
                    <a:spcPct val="107000"/>
                  </a:lnSpc>
                  <a:spcBef>
                    <a:spcPts val="0"/>
                  </a:spcBef>
                  <a:spcAft>
                    <a:spcPts val="800"/>
                  </a:spcAft>
                </a:pPr>
                <a:endParaRPr lang="en-US" b="1" dirty="0">
                  <a:latin typeface="Times New Roman" panose="02020603050405020304" pitchFamily="18" charset="0"/>
                  <a:ea typeface="DengXian" panose="02010600030101010101" pitchFamily="2" charset="-122"/>
                  <a:cs typeface="Times New Roman" panose="02020603050405020304" pitchFamily="18" charset="0"/>
                </a:endParaRPr>
              </a:p>
              <a:p>
                <a:pPr marR="0" lvl="0">
                  <a:lnSpc>
                    <a:spcPct val="107000"/>
                  </a:lnSpc>
                  <a:spcBef>
                    <a:spcPts val="0"/>
                  </a:spcBef>
                  <a:spcAft>
                    <a:spcPts val="800"/>
                  </a:spcAft>
                </a:pPr>
                <a:endParaRPr lang="en-US" sz="1800" b="1" dirty="0">
                  <a:effectLst/>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romanLcParenBoth"/>
                </a:pPr>
                <a:endParaRPr lang="en-US" b="1" dirty="0">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romanLcParenBoth"/>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661EC29B-743E-4CF9-BBBD-B748FD929D4B}"/>
                  </a:ext>
                </a:extLst>
              </p:cNvPr>
              <p:cNvSpPr txBox="1">
                <a:spLocks noRot="1" noChangeAspect="1" noMove="1" noResize="1" noEditPoints="1" noAdjustHandles="1" noChangeArrowheads="1" noChangeShapeType="1" noTextEdit="1"/>
              </p:cNvSpPr>
              <p:nvPr/>
            </p:nvSpPr>
            <p:spPr>
              <a:xfrm>
                <a:off x="628650" y="2477505"/>
                <a:ext cx="7138106" cy="4071051"/>
              </a:xfrm>
              <a:prstGeom prst="rect">
                <a:avLst/>
              </a:prstGeom>
              <a:blipFill>
                <a:blip r:embed="rId3"/>
                <a:stretch>
                  <a:fillRect l="-683" t="-749"/>
                </a:stretch>
              </a:blipFill>
            </p:spPr>
            <p:txBody>
              <a:bodyPr/>
              <a:lstStyle/>
              <a:p>
                <a:r>
                  <a:rPr lang="en-US">
                    <a:noFill/>
                  </a:rPr>
                  <a:t> </a:t>
                </a:r>
              </a:p>
            </p:txBody>
          </p:sp>
        </mc:Fallback>
      </mc:AlternateContent>
    </p:spTree>
    <p:extLst>
      <p:ext uri="{BB962C8B-B14F-4D97-AF65-F5344CB8AC3E}">
        <p14:creationId xmlns:p14="http://schemas.microsoft.com/office/powerpoint/2010/main" val="19190979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Linear Dependence and Linear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7858" y="1133474"/>
                <a:ext cx="8334375" cy="5591175"/>
              </a:xfrm>
            </p:spPr>
            <p:txBody>
              <a:bodyPr>
                <a:noAutofit/>
              </a:bodyPr>
              <a:lstStyle/>
              <a:p>
                <a:pPr marL="0" indent="0">
                  <a:buNone/>
                </a:pPr>
                <a:r>
                  <a:rPr lang="en-US" sz="2400" dirty="0"/>
                  <a:t>Linear Dependence</a:t>
                </a:r>
              </a:p>
              <a:p>
                <a:r>
                  <a:rPr lang="en-US" sz="2400" dirty="0"/>
                  <a:t>A collection or list of </a:t>
                </a:r>
                <a14:m>
                  <m:oMath xmlns:m="http://schemas.openxmlformats.org/officeDocument/2006/math">
                    <m:r>
                      <a:rPr lang="en-US" sz="2400" b="0" i="1" smtClean="0">
                        <a:latin typeface="Cambria Math" panose="02040503050406030204" pitchFamily="18" charset="0"/>
                      </a:rPr>
                      <m:t>𝑛</m:t>
                    </m:r>
                    <m:r>
                      <a:rPr lang="en-US" sz="2400" b="1" i="1">
                        <a:latin typeface="Cambria Math" panose="02040503050406030204" pitchFamily="18" charset="0"/>
                      </a:rPr>
                      <m:t> </m:t>
                    </m:r>
                  </m:oMath>
                </a14:m>
                <a:r>
                  <a:rPr lang="en-US" sz="2400" dirty="0"/>
                  <a:t>vectors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𝑘</m:t>
                        </m:r>
                      </m:sub>
                    </m:sSub>
                    <m:r>
                      <a:rPr lang="en-US" sz="2400" i="1" dirty="0">
                        <a:latin typeface="Cambria Math" panose="02040503050406030204" pitchFamily="18" charset="0"/>
                      </a:rPr>
                      <m:t> </m:t>
                    </m:r>
                  </m:oMath>
                </a14:m>
                <a:r>
                  <a:rPr lang="en-US" sz="2400" dirty="0"/>
                  <a:t>(with </a:t>
                </a:r>
                <a14:m>
                  <m:oMath xmlns:m="http://schemas.openxmlformats.org/officeDocument/2006/math">
                    <m:r>
                      <a:rPr lang="en-US" sz="2400" i="1" dirty="0">
                        <a:latin typeface="Cambria Math" panose="02040503050406030204" pitchFamily="18" charset="0"/>
                      </a:rPr>
                      <m:t>𝑘</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1</m:t>
                    </m:r>
                  </m:oMath>
                </a14:m>
                <a:r>
                  <a:rPr lang="en-US" sz="2400" dirty="0"/>
                  <a:t>) is called linearly dependent </a:t>
                </a:r>
              </a:p>
              <a:p>
                <a:pPr marL="0" indent="0">
                  <a:buNone/>
                </a:pPr>
                <a:r>
                  <a:rPr lang="en-US" sz="2400" dirty="0"/>
                  <a:t>   If there are some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ea typeface="Cambria Math" panose="02040503050406030204" pitchFamily="18" charset="0"/>
                          </a:rPr>
                          <m:t>𝑘</m:t>
                        </m:r>
                      </m:sub>
                    </m:sSub>
                    <m:r>
                      <m:rPr>
                        <m:nor/>
                      </m:rPr>
                      <a:rPr lang="en-US" sz="2400"/>
                      <m:t>that</m:t>
                    </m:r>
                    <m:r>
                      <m:rPr>
                        <m:nor/>
                      </m:rPr>
                      <a:rPr lang="en-US" sz="2400"/>
                      <m:t> </m:t>
                    </m:r>
                    <m:r>
                      <m:rPr>
                        <m:nor/>
                      </m:rPr>
                      <a:rPr lang="en-US" sz="2400"/>
                      <m:t>are</m:t>
                    </m:r>
                    <m:r>
                      <m:rPr>
                        <m:nor/>
                      </m:rPr>
                      <a:rPr lang="en-US" sz="2400"/>
                      <m:t> </m:t>
                    </m:r>
                    <m:r>
                      <m:rPr>
                        <m:nor/>
                      </m:rPr>
                      <a:rPr lang="en-US" sz="2400"/>
                      <m:t>not</m:t>
                    </m:r>
                    <m:r>
                      <m:rPr>
                        <m:nor/>
                      </m:rPr>
                      <a:rPr lang="en-US" sz="2400"/>
                      <m:t> </m:t>
                    </m:r>
                    <m:r>
                      <m:rPr>
                        <m:nor/>
                      </m:rPr>
                      <a:rPr lang="en-US" sz="2400"/>
                      <m:t>all</m:t>
                    </m:r>
                    <m:r>
                      <m:rPr>
                        <m:nor/>
                      </m:rPr>
                      <a:rPr lang="en-US" sz="2400"/>
                      <m:t> </m:t>
                    </m:r>
                    <m:r>
                      <m:rPr>
                        <m:nor/>
                      </m:rPr>
                      <a:rPr lang="en-US" sz="2400"/>
                      <m:t>zero</m:t>
                    </m:r>
                    <m:r>
                      <m:rPr>
                        <m:nor/>
                      </m:rPr>
                      <a:rPr lang="en-US" sz="2400" b="0" i="0" smtClean="0"/>
                      <m:t> </m:t>
                    </m:r>
                    <m:r>
                      <m:rPr>
                        <m:nor/>
                      </m:rPr>
                      <a:rPr lang="en-US" sz="2400" b="0" i="0" smtClean="0"/>
                      <m:t>such</m:t>
                    </m:r>
                    <m:r>
                      <m:rPr>
                        <m:nor/>
                      </m:rPr>
                      <a:rPr lang="en-US" sz="2400" b="0" i="0" smtClean="0"/>
                      <m:t> </m:t>
                    </m:r>
                    <m:r>
                      <m:rPr>
                        <m:nor/>
                      </m:rPr>
                      <a:rPr lang="en-US" sz="2400" b="0" i="0" smtClean="0"/>
                      <m:t>that</m:t>
                    </m:r>
                    <m:r>
                      <m:rPr>
                        <m:nor/>
                      </m:rPr>
                      <a:rPr lang="en-US" sz="2400" b="0" i="0" smtClean="0"/>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rPr>
                              <m:t>1</m:t>
                            </m:r>
                          </m:sub>
                        </m:sSub>
                        <m:r>
                          <a:rPr lang="en-US" sz="2400" b="1" i="1" dirty="0">
                            <a:latin typeface="Cambria Math" panose="02040503050406030204" pitchFamily="18" charset="0"/>
                          </a:rPr>
                          <m:t>𝒙</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ea typeface="Cambria Math" panose="02040503050406030204" pitchFamily="18" charset="0"/>
                          </a:rPr>
                          <m:t>2</m:t>
                        </m:r>
                      </m:sub>
                    </m:sSub>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2</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ea typeface="Cambria Math" panose="02040503050406030204" pitchFamily="18" charset="0"/>
                          </a:rPr>
                          <m:t>𝑘</m:t>
                        </m:r>
                      </m:sub>
                    </m:sSub>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𝑘</m:t>
                        </m:r>
                      </m:sub>
                    </m:sSub>
                    <m:r>
                      <a:rPr lang="en-US" sz="2400" i="1" dirty="0">
                        <a:latin typeface="Cambria Math" panose="02040503050406030204" pitchFamily="18" charset="0"/>
                      </a:rPr>
                      <m:t>=</m:t>
                    </m:r>
                    <m:r>
                      <a:rPr lang="en-US" sz="2400" b="1" i="1" dirty="0">
                        <a:latin typeface="Cambria Math" panose="02040503050406030204" pitchFamily="18" charset="0"/>
                      </a:rPr>
                      <m:t>𝟎</m:t>
                    </m:r>
                  </m:oMath>
                </a14:m>
                <a:r>
                  <a:rPr lang="en-US" sz="2400" dirty="0">
                    <a:solidFill>
                      <a:srgbClr val="C00000"/>
                    </a:solidFill>
                  </a:rPr>
                  <a:t>.</a:t>
                </a:r>
              </a:p>
              <a:p>
                <a:r>
                  <a:rPr lang="en-US" sz="2400" dirty="0"/>
                  <a:t>The zero vector as a linear combination of the vectors, with coefficients that are not all zero. </a:t>
                </a:r>
              </a:p>
              <a:p>
                <a:r>
                  <a:rPr lang="en-US" sz="2400" dirty="0"/>
                  <a:t>Linear dependence of a list of vectors does not depend on the ordering of the vectors in the list.</a:t>
                </a:r>
              </a:p>
              <a:p>
                <a:r>
                  <a:rPr lang="en-US" sz="2400" dirty="0"/>
                  <a:t>In other words</a:t>
                </a:r>
                <a:r>
                  <a:rPr lang="en-US" sz="2400" dirty="0">
                    <a:solidFill>
                      <a:srgbClr val="FF0000"/>
                    </a:solidFill>
                  </a:rPr>
                  <a:t>, if any vector in </a:t>
                </a:r>
                <a14:m>
                  <m:oMath xmlns:m="http://schemas.openxmlformats.org/officeDocument/2006/math">
                    <m:d>
                      <m:dPr>
                        <m:begChr m:val="{"/>
                        <m:endChr m:val="}"/>
                        <m:ctrlPr>
                          <a:rPr lang="en-US" sz="2400" b="0" i="1" dirty="0" smtClean="0">
                            <a:solidFill>
                              <a:srgbClr val="FF0000"/>
                            </a:solidFill>
                            <a:latin typeface="Cambria Math" panose="02040503050406030204" pitchFamily="18" charset="0"/>
                          </a:rPr>
                        </m:ctrlPr>
                      </m:dPr>
                      <m:e>
                        <m:sSub>
                          <m:sSubPr>
                            <m:ctrlPr>
                              <a:rPr lang="en-US" sz="2400"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𝒙</m:t>
                            </m:r>
                          </m:e>
                          <m:sub>
                            <m:r>
                              <a:rPr lang="en-US" sz="2400" i="1" dirty="0">
                                <a:solidFill>
                                  <a:srgbClr val="FF0000"/>
                                </a:solidFill>
                                <a:latin typeface="Cambria Math" panose="02040503050406030204" pitchFamily="18" charset="0"/>
                              </a:rPr>
                              <m:t>1</m:t>
                            </m:r>
                          </m:sub>
                        </m:sSub>
                        <m:r>
                          <a:rPr lang="en-US" sz="2400" i="1" dirty="0">
                            <a:solidFill>
                              <a:srgbClr val="FF0000"/>
                            </a:solidFill>
                            <a:latin typeface="Cambria Math" panose="02040503050406030204" pitchFamily="18" charset="0"/>
                          </a:rPr>
                          <m:t>,…,</m:t>
                        </m:r>
                        <m:sSub>
                          <m:sSubPr>
                            <m:ctrlPr>
                              <a:rPr lang="en-US" sz="2400"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𝒙</m:t>
                            </m:r>
                          </m:e>
                          <m:sub>
                            <m:r>
                              <a:rPr lang="en-US" sz="2400" i="1" dirty="0">
                                <a:solidFill>
                                  <a:srgbClr val="FF0000"/>
                                </a:solidFill>
                                <a:latin typeface="Cambria Math" panose="02040503050406030204" pitchFamily="18" charset="0"/>
                              </a:rPr>
                              <m:t>𝑘</m:t>
                            </m:r>
                          </m:sub>
                        </m:sSub>
                      </m:e>
                    </m:d>
                  </m:oMath>
                </a14:m>
                <a:r>
                  <a:rPr lang="en-US" sz="2400" dirty="0">
                    <a:solidFill>
                      <a:srgbClr val="FF0000"/>
                    </a:solidFill>
                  </a:rPr>
                  <a:t> is a linear combination of the other vectors then the collection of vectors is linearly dependent.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7858" y="1133474"/>
                <a:ext cx="8334375" cy="5591175"/>
              </a:xfrm>
              <a:blipFill>
                <a:blip r:embed="rId2"/>
                <a:stretch>
                  <a:fillRect l="-1170"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83</a:t>
            </a:fld>
            <a:endParaRPr lang="en-US" sz="2000" dirty="0"/>
          </a:p>
        </p:txBody>
      </p:sp>
    </p:spTree>
    <p:extLst>
      <p:ext uri="{BB962C8B-B14F-4D97-AF65-F5344CB8AC3E}">
        <p14:creationId xmlns:p14="http://schemas.microsoft.com/office/powerpoint/2010/main" val="1594452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Linear Dependence and Linear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Linear Independence</a:t>
                </a:r>
              </a:p>
              <a:p>
                <a:r>
                  <a:rPr lang="en-US" sz="2400" dirty="0"/>
                  <a:t>A collection or list of </a:t>
                </a:r>
                <a14:m>
                  <m:oMath xmlns:m="http://schemas.openxmlformats.org/officeDocument/2006/math">
                    <m:r>
                      <a:rPr lang="en-US" sz="2400" b="0" i="1" smtClean="0">
                        <a:latin typeface="Cambria Math" panose="02040503050406030204" pitchFamily="18" charset="0"/>
                      </a:rPr>
                      <m:t>𝑛</m:t>
                    </m:r>
                    <m:r>
                      <a:rPr lang="en-US" sz="2400" b="1" i="1">
                        <a:latin typeface="Cambria Math" panose="02040503050406030204" pitchFamily="18" charset="0"/>
                      </a:rPr>
                      <m:t> </m:t>
                    </m:r>
                  </m:oMath>
                </a14:m>
                <a:r>
                  <a:rPr lang="en-US" sz="2400" dirty="0"/>
                  <a:t>vectors </a:t>
                </a:r>
                <a14:m>
                  <m:oMath xmlns:m="http://schemas.openxmlformats.org/officeDocument/2006/math">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b="0" i="1" dirty="0" smtClean="0">
                            <a:latin typeface="Cambria Math" panose="02040503050406030204" pitchFamily="18" charset="0"/>
                          </a:rPr>
                          <m:t>𝑘</m:t>
                        </m:r>
                      </m:sub>
                    </m:sSub>
                    <m:r>
                      <a:rPr lang="en-US" sz="2400" i="1" dirty="0">
                        <a:latin typeface="Cambria Math" panose="02040503050406030204" pitchFamily="18" charset="0"/>
                      </a:rPr>
                      <m:t> </m:t>
                    </m:r>
                  </m:oMath>
                </a14:m>
                <a:r>
                  <a:rPr lang="en-US" sz="2400" dirty="0"/>
                  <a:t>(with </a:t>
                </a:r>
                <a14:m>
                  <m:oMath xmlns:m="http://schemas.openxmlformats.org/officeDocument/2006/math">
                    <m:r>
                      <a:rPr lang="en-US" sz="2400" i="1" dirty="0">
                        <a:latin typeface="Cambria Math" panose="02040503050406030204" pitchFamily="18" charset="0"/>
                      </a:rPr>
                      <m:t>𝑘</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1</m:t>
                    </m:r>
                  </m:oMath>
                </a14:m>
                <a:r>
                  <a:rPr lang="en-US" sz="2400" dirty="0"/>
                  <a:t>) is called linearly independent </a:t>
                </a:r>
              </a:p>
              <a:p>
                <a:pPr marL="0" indent="0">
                  <a:buNone/>
                </a:pPr>
                <a:r>
                  <a:rPr lang="en-US" sz="2400" dirty="0"/>
                  <a:t>   If it is not linearly dependent </a:t>
                </a:r>
              </a:p>
              <a:p>
                <a:r>
                  <a:rPr lang="en-US" sz="2400" dirty="0"/>
                  <a:t>This is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 </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ea typeface="Cambria Math" panose="02040503050406030204" pitchFamily="18" charset="0"/>
                          </a:rPr>
                          <m:t>𝑘</m:t>
                        </m:r>
                      </m:sub>
                    </m:sSub>
                    <m:r>
                      <m:rPr>
                        <m:nor/>
                      </m:rPr>
                      <a:rPr lang="en-US" sz="2400" b="0" i="0" dirty="0" smtClean="0">
                        <a:latin typeface="Cambria Math" panose="02040503050406030204" pitchFamily="18" charset="0"/>
                        <a:ea typeface="Cambria Math" panose="02040503050406030204" pitchFamily="18" charset="0"/>
                      </a:rPr>
                      <m:t> </m:t>
                    </m:r>
                    <m:r>
                      <m:rPr>
                        <m:nor/>
                      </m:rPr>
                      <a:rPr lang="en-US" sz="2400"/>
                      <m:t>are</m:t>
                    </m:r>
                    <m:r>
                      <m:rPr>
                        <m:nor/>
                      </m:rPr>
                      <a:rPr lang="en-US" sz="2400"/>
                      <m:t> </m:t>
                    </m:r>
                    <m:r>
                      <m:rPr>
                        <m:nor/>
                      </m:rPr>
                      <a:rPr lang="en-US" sz="2400"/>
                      <m:t>all</m:t>
                    </m:r>
                    <m:r>
                      <m:rPr>
                        <m:nor/>
                      </m:rPr>
                      <a:rPr lang="en-US" sz="2400"/>
                      <m:t> </m:t>
                    </m:r>
                    <m:r>
                      <m:rPr>
                        <m:nor/>
                      </m:rPr>
                      <a:rPr lang="en-US" sz="2400"/>
                      <m:t>zero</m:t>
                    </m:r>
                  </m:oMath>
                </a14:m>
                <a:r>
                  <a:rPr lang="en-US" sz="2400" dirty="0">
                    <a:solidFill>
                      <a:srgbClr val="C00000"/>
                    </a:solidFill>
                  </a:rPr>
                  <a:t>” is the only solution of </a:t>
                </a:r>
              </a:p>
              <a:p>
                <a:pPr marL="0" indent="0">
                  <a:buNone/>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rPr>
                              <m:t>1</m:t>
                            </m:r>
                          </m:sub>
                        </m:sSub>
                        <m:r>
                          <a:rPr lang="en-US" sz="2400" b="1" i="1" dirty="0">
                            <a:latin typeface="Cambria Math" panose="02040503050406030204" pitchFamily="18" charset="0"/>
                          </a:rPr>
                          <m:t>𝒙</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ea typeface="Cambria Math" panose="02040503050406030204" pitchFamily="18" charset="0"/>
                          </a:rPr>
                          <m:t>2</m:t>
                        </m:r>
                      </m:sub>
                    </m:sSub>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2</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𝛽</m:t>
                        </m:r>
                      </m:e>
                      <m:sub>
                        <m:r>
                          <a:rPr lang="en-US" sz="2400" i="1" dirty="0">
                            <a:latin typeface="Cambria Math" panose="02040503050406030204" pitchFamily="18" charset="0"/>
                            <a:ea typeface="Cambria Math" panose="02040503050406030204" pitchFamily="18" charset="0"/>
                          </a:rPr>
                          <m:t>𝑘</m:t>
                        </m:r>
                      </m:sub>
                    </m:sSub>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𝒙</m:t>
                        </m:r>
                      </m:e>
                      <m:sub>
                        <m:r>
                          <a:rPr lang="en-US" sz="2400" i="1" dirty="0">
                            <a:latin typeface="Cambria Math" panose="02040503050406030204" pitchFamily="18" charset="0"/>
                          </a:rPr>
                          <m:t>𝑘</m:t>
                        </m:r>
                      </m:sub>
                    </m:sSub>
                    <m:r>
                      <a:rPr lang="en-US" sz="2400" i="1" dirty="0">
                        <a:latin typeface="Cambria Math" panose="02040503050406030204" pitchFamily="18" charset="0"/>
                      </a:rPr>
                      <m:t>=</m:t>
                    </m:r>
                    <m:r>
                      <a:rPr lang="en-US" sz="2400" b="1" i="1" dirty="0">
                        <a:latin typeface="Cambria Math" panose="02040503050406030204" pitchFamily="18" charset="0"/>
                      </a:rPr>
                      <m:t>𝟎</m:t>
                    </m:r>
                  </m:oMath>
                </a14:m>
                <a:r>
                  <a:rPr lang="en-US" sz="2400" dirty="0">
                    <a:solidFill>
                      <a:srgbClr val="C00000"/>
                    </a:solidFill>
                  </a:rPr>
                  <a:t>.</a:t>
                </a:r>
              </a:p>
              <a:p>
                <a:r>
                  <a:rPr lang="en-US" dirty="0"/>
                  <a:t>linear independence is an attribute of a collection of vectors, and not individual vectors.</a:t>
                </a:r>
                <a:endParaRPr lang="en-US" sz="2400"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31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84</a:t>
            </a:fld>
            <a:endParaRPr lang="en-US" sz="2000" dirty="0"/>
          </a:p>
        </p:txBody>
      </p:sp>
    </p:spTree>
    <p:extLst>
      <p:ext uri="{BB962C8B-B14F-4D97-AF65-F5344CB8AC3E}">
        <p14:creationId xmlns:p14="http://schemas.microsoft.com/office/powerpoint/2010/main" val="16546346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Linear Dependence and Linear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Examples</a:t>
                </a:r>
              </a:p>
              <a:p>
                <a:r>
                  <a:rPr lang="en-US" sz="2000" dirty="0"/>
                  <a:t>A list consisting of </a:t>
                </a:r>
                <a:r>
                  <a:rPr lang="en-US" sz="2000" dirty="0">
                    <a:solidFill>
                      <a:srgbClr val="FF0000"/>
                    </a:solidFill>
                  </a:rPr>
                  <a:t>a single vector </a:t>
                </a:r>
                <a:r>
                  <a:rPr lang="en-US" sz="2000" dirty="0"/>
                  <a:t>is linearly dependent only if the vector is zero. It is linearly independent only if the vector is nonzero.   </a:t>
                </a:r>
              </a:p>
              <a:p>
                <a:r>
                  <a:rPr lang="en-US" sz="2000" dirty="0"/>
                  <a:t>Any list of vectors </a:t>
                </a:r>
                <a:r>
                  <a:rPr lang="en-US" sz="2000" dirty="0">
                    <a:solidFill>
                      <a:srgbClr val="FF0000"/>
                    </a:solidFill>
                  </a:rPr>
                  <a:t>containing the zero vector </a:t>
                </a:r>
                <a:r>
                  <a:rPr lang="en-US" sz="2000" dirty="0"/>
                  <a:t>is linearly dependent.</a:t>
                </a:r>
              </a:p>
              <a:p>
                <a:pPr marL="0" indent="0">
                  <a:buNone/>
                </a:pPr>
                <a:r>
                  <a:rPr lang="en-US" sz="2000" dirty="0"/>
                  <a:t>    Why?</a:t>
                </a:r>
              </a:p>
              <a:p>
                <a:pPr marL="0" indent="0">
                  <a:buNone/>
                </a:pPr>
                <a14:m>
                  <m:oMathPara xmlns:m="http://schemas.openxmlformats.org/officeDocument/2006/math">
                    <m:oMathParaPr>
                      <m:jc m:val="centerGroup"/>
                    </m:oMathParaPr>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1</m:t>
                          </m:r>
                        </m:sub>
                      </m:sSub>
                      <m:r>
                        <a:rPr lang="en-US" sz="2000" b="1" i="1" dirty="0" smtClean="0">
                          <a:latin typeface="Cambria Math" panose="02040503050406030204" pitchFamily="18" charset="0"/>
                        </a:rPr>
                        <m:t>𝟎</m:t>
                      </m:r>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2</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2</m:t>
                          </m:r>
                        </m:sub>
                      </m:sSub>
                      <m:r>
                        <a:rPr lang="en-US" sz="2000" i="1" dirty="0">
                          <a:latin typeface="Cambria Math" panose="02040503050406030204" pitchFamily="18" charset="0"/>
                        </a:rPr>
                        <m:t>+ …+</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𝑘</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𝑘</m:t>
                          </m:r>
                        </m:sub>
                      </m:sSub>
                    </m:oMath>
                  </m:oMathPara>
                </a14:m>
                <a:endParaRPr lang="en-US" sz="2000" dirty="0"/>
              </a:p>
              <a:p>
                <a:pPr marL="0" indent="0">
                  <a:buNone/>
                </a:pPr>
                <a:r>
                  <a:rPr lang="en-US" sz="2000" dirty="0"/>
                  <a:t>     So we can select any non-zero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1</m:t>
                        </m:r>
                      </m:sub>
                    </m:sSub>
                  </m:oMath>
                </a14:m>
                <a:r>
                  <a:rPr lang="en-US" sz="2000" dirty="0"/>
                  <a:t> and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2</m:t>
                        </m:r>
                      </m:sub>
                    </m:sSub>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𝑘</m:t>
                        </m:r>
                      </m:sub>
                    </m:sSub>
                    <m:r>
                      <a:rPr lang="en-US" sz="2000" b="0" i="1" dirty="0" smtClean="0">
                        <a:latin typeface="Cambria Math" panose="02040503050406030204" pitchFamily="18" charset="0"/>
                        <a:ea typeface="Cambria Math" panose="02040503050406030204" pitchFamily="18" charset="0"/>
                      </a:rPr>
                      <m:t>=0</m:t>
                    </m:r>
                  </m:oMath>
                </a14:m>
                <a:r>
                  <a:rPr lang="en-US" sz="2000" dirty="0"/>
                  <a:t>, then </a:t>
                </a:r>
              </a:p>
              <a:p>
                <a:pPr marL="0" indent="0">
                  <a:buNone/>
                </a:pPr>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1</m:t>
                        </m:r>
                      </m:sub>
                    </m:sSub>
                    <m:r>
                      <a:rPr lang="en-US" sz="2000" b="1" i="1" dirty="0">
                        <a:latin typeface="Cambria Math" panose="02040503050406030204" pitchFamily="18" charset="0"/>
                      </a:rPr>
                      <m:t>𝟎</m:t>
                    </m:r>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2</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2</m:t>
                        </m:r>
                      </m:sub>
                    </m:sSub>
                    <m:r>
                      <a:rPr lang="en-US" sz="2000" i="1" dirty="0">
                        <a:latin typeface="Cambria Math" panose="02040503050406030204" pitchFamily="18" charset="0"/>
                      </a:rPr>
                      <m:t>+ …+</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𝑘</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𝑘</m:t>
                        </m:r>
                      </m:sub>
                    </m:sSub>
                    <m:r>
                      <a:rPr lang="en-US" sz="2000" b="0" i="1" dirty="0" smtClean="0">
                        <a:latin typeface="Cambria Math" panose="02040503050406030204" pitchFamily="18" charset="0"/>
                      </a:rPr>
                      <m:t>=</m:t>
                    </m:r>
                    <m:r>
                      <a:rPr lang="en-US" sz="2000" b="1" i="1" dirty="0" smtClean="0">
                        <a:latin typeface="Cambria Math" panose="02040503050406030204" pitchFamily="18" charset="0"/>
                      </a:rPr>
                      <m:t>𝟎</m:t>
                    </m:r>
                  </m:oMath>
                </a14:m>
                <a:endParaRPr lang="en-US" sz="2000" b="1" dirty="0"/>
              </a:p>
              <a:p>
                <a:r>
                  <a:rPr lang="en-US" sz="2000" dirty="0"/>
                  <a:t>A list of two vectors is linearly dependent if and only if one of the vectors is a multiple of the other one. More generally, a list of vectors is linearly dependent if any one of the vectors is a multiple of another one.</a:t>
                </a:r>
              </a:p>
              <a:p>
                <a:pPr marL="0" indent="0">
                  <a:buNone/>
                </a:pPr>
                <a:r>
                  <a:rPr lang="en-US" sz="2000" dirty="0"/>
                  <a:t>    If multiple of another one =&gt;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1</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ea typeface="Cambria Math" panose="02040503050406030204" pitchFamily="18" charset="0"/>
                          </a:rPr>
                          <m:t>2</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2</m:t>
                        </m:r>
                      </m:sub>
                    </m:sSub>
                  </m:oMath>
                </a14:m>
                <a:r>
                  <a:rPr lang="en-US" sz="2000" dirty="0"/>
                  <a:t> =&gt;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1</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2</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2</m:t>
                        </m:r>
                      </m:sub>
                    </m:sSub>
                    <m:r>
                      <a:rPr lang="en-US" sz="2000" b="0" i="1" dirty="0" smtClean="0">
                        <a:latin typeface="Cambria Math" panose="02040503050406030204" pitchFamily="18" charset="0"/>
                      </a:rPr>
                      <m:t>=</m:t>
                    </m:r>
                    <m:r>
                      <a:rPr lang="en-US" sz="2000" b="1" i="1" dirty="0" smtClean="0">
                        <a:latin typeface="Cambria Math" panose="02040503050406030204" pitchFamily="18" charset="0"/>
                      </a:rPr>
                      <m:t>𝟎</m:t>
                    </m:r>
                  </m:oMath>
                </a14:m>
                <a:endParaRPr lang="en-US" sz="2000" b="1" dirty="0"/>
              </a:p>
              <a:p>
                <a:pPr marL="0" indent="0">
                  <a:buNone/>
                </a:pPr>
                <a:r>
                  <a:rPr lang="en-US" sz="2000" b="1" dirty="0"/>
                  <a:t>    </a:t>
                </a:r>
                <a:r>
                  <a:rPr lang="en-US" sz="2000" dirty="0"/>
                  <a:t>If  not multiple of another one =&gt;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1</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1</m:t>
                        </m:r>
                      </m:sub>
                    </m:sSub>
                    <m:r>
                      <a:rPr lang="en-US" sz="2000" i="1" dirty="0" smtClean="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ea typeface="Cambria Math" panose="02040503050406030204" pitchFamily="18" charset="0"/>
                          </a:rPr>
                          <m:t>2</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2</m:t>
                        </m:r>
                      </m:sub>
                    </m:sSub>
                  </m:oMath>
                </a14:m>
                <a:r>
                  <a:rPr lang="en-US" sz="2000" dirty="0"/>
                  <a:t> =&gt;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2</m:t>
                        </m:r>
                      </m:sub>
                    </m:sSub>
                    <m:r>
                      <a:rPr lang="en-US" sz="2000" b="0" i="1" dirty="0" smtClean="0">
                        <a:latin typeface="Cambria Math" panose="02040503050406030204" pitchFamily="18" charset="0"/>
                        <a:ea typeface="Cambria Math" panose="02040503050406030204" pitchFamily="18" charset="0"/>
                      </a:rPr>
                      <m:t>=0</m:t>
                    </m:r>
                  </m:oMath>
                </a14:m>
                <a:r>
                  <a:rPr lang="en-US" sz="2000" dirty="0">
                    <a:solidFill>
                      <a:srgbClr val="C00000"/>
                    </a:solidFill>
                  </a:rPr>
                  <a:t>” is the only</a:t>
                </a:r>
              </a:p>
              <a:p>
                <a:pPr marL="0" indent="0">
                  <a:buNone/>
                </a:pPr>
                <a:r>
                  <a:rPr lang="en-US" sz="2000" dirty="0">
                    <a:solidFill>
                      <a:srgbClr val="C00000"/>
                    </a:solidFill>
                  </a:rPr>
                  <a:t>    solution for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1</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ea typeface="Cambria Math" panose="02040503050406030204" pitchFamily="18" charset="0"/>
                          </a:rPr>
                          <m:t>2</m:t>
                        </m:r>
                      </m:sub>
                    </m:sSub>
                    <m:sSub>
                      <m:sSubPr>
                        <m:ctrlPr>
                          <a:rPr lang="en-US" sz="2000" i="1" dirty="0">
                            <a:latin typeface="Cambria Math" panose="02040503050406030204" pitchFamily="18" charset="0"/>
                          </a:rPr>
                        </m:ctrlPr>
                      </m:sSubPr>
                      <m:e>
                        <m:r>
                          <a:rPr lang="en-US" sz="2000" b="1" i="1" dirty="0">
                            <a:latin typeface="Cambria Math" panose="02040503050406030204" pitchFamily="18" charset="0"/>
                          </a:rPr>
                          <m:t>𝒙</m:t>
                        </m:r>
                      </m:e>
                      <m:sub>
                        <m:r>
                          <a:rPr lang="en-US" sz="2000" i="1" dirty="0">
                            <a:latin typeface="Cambria Math" panose="02040503050406030204" pitchFamily="18" charset="0"/>
                          </a:rPr>
                          <m:t>2</m:t>
                        </m:r>
                      </m:sub>
                    </m:sSub>
                    <m:r>
                      <a:rPr lang="en-US" sz="2000" i="1" dirty="0">
                        <a:latin typeface="Cambria Math" panose="02040503050406030204" pitchFamily="18" charset="0"/>
                      </a:rPr>
                      <m:t>=</m:t>
                    </m:r>
                    <m:r>
                      <a:rPr lang="en-US" sz="2000" b="1" i="1" dirty="0">
                        <a:latin typeface="Cambria Math" panose="02040503050406030204" pitchFamily="18" charset="0"/>
                      </a:rPr>
                      <m:t>𝟎</m:t>
                    </m:r>
                  </m:oMath>
                </a14:m>
                <a:endParaRPr lang="en-US" sz="2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r="-1390"/>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85</a:t>
            </a:fld>
            <a:endParaRPr lang="en-US" sz="2000" dirty="0"/>
          </a:p>
        </p:txBody>
      </p:sp>
    </p:spTree>
    <p:extLst>
      <p:ext uri="{BB962C8B-B14F-4D97-AF65-F5344CB8AC3E}">
        <p14:creationId xmlns:p14="http://schemas.microsoft.com/office/powerpoint/2010/main" val="12019512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Linear Dependence and Linear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Examples</a:t>
                </a:r>
              </a:p>
              <a:p>
                <a:r>
                  <a:rPr lang="en-US" sz="2000" dirty="0"/>
                  <a:t>Show that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1</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r>
                            <m:e>
                              <m:r>
                                <a:rPr lang="en-US" sz="2000" b="0" i="1" smtClean="0">
                                  <a:latin typeface="Cambria Math" panose="02040503050406030204" pitchFamily="18" charset="0"/>
                                </a:rPr>
                                <m:t>0</m:t>
                              </m:r>
                            </m:e>
                          </m:mr>
                        </m:m>
                      </m:e>
                    </m:d>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b="0" i="1" smtClean="0">
                            <a:latin typeface="Cambria Math" panose="02040503050406030204" pitchFamily="18" charset="0"/>
                          </a:rPr>
                          <m:t>2</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mr>
                        </m:m>
                      </m:e>
                    </m:d>
                  </m:oMath>
                </a14:m>
                <a:r>
                  <a:rPr lang="en-US" sz="2000" dirty="0"/>
                  <a:t>,</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b="0" i="1" smtClean="0">
                            <a:latin typeface="Cambria Math" panose="02040503050406030204" pitchFamily="18" charset="0"/>
                          </a:rPr>
                          <m:t>3</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4</m:t>
                              </m:r>
                            </m:e>
                          </m:mr>
                          <m:mr>
                            <m:e>
                              <m:r>
                                <a:rPr lang="en-US" sz="2000" b="0" i="1" smtClean="0">
                                  <a:latin typeface="Cambria Math" panose="02040503050406030204" pitchFamily="18" charset="0"/>
                                </a:rPr>
                                <m:t>5</m:t>
                              </m:r>
                            </m:e>
                          </m:mr>
                          <m:mr>
                            <m:e>
                              <m:r>
                                <a:rPr lang="en-US" sz="2000" b="0" i="1" smtClean="0">
                                  <a:latin typeface="Cambria Math" panose="02040503050406030204" pitchFamily="18" charset="0"/>
                                </a:rPr>
                                <m:t>1</m:t>
                              </m:r>
                            </m:e>
                          </m:mr>
                        </m:m>
                      </m:e>
                    </m:d>
                    <m:r>
                      <a:rPr lang="en-US" sz="2000" b="1" i="1" smtClean="0">
                        <a:latin typeface="Cambria Math" panose="02040503050406030204" pitchFamily="18" charset="0"/>
                      </a:rPr>
                      <m:t> </m:t>
                    </m:r>
                  </m:oMath>
                </a14:m>
                <a:r>
                  <a:rPr lang="en-US" sz="2000" dirty="0"/>
                  <a:t> are linearly dependent.</a:t>
                </a:r>
              </a:p>
              <a:p>
                <a:pPr marL="0" indent="0">
                  <a:buNone/>
                </a:pPr>
                <a:r>
                  <a:rPr lang="en-US" sz="2000" dirty="0"/>
                  <a:t>    since   </a:t>
                </a:r>
                <a14:m>
                  <m:oMath xmlns:m="http://schemas.openxmlformats.org/officeDocument/2006/math">
                    <m:r>
                      <a:rPr lang="en-US" sz="2000" smtClean="0">
                        <a:latin typeface="Cambria Math" panose="02040503050406030204" pitchFamily="18" charset="0"/>
                      </a:rPr>
                      <m:t>2</m:t>
                    </m:r>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b="1" i="1" smtClean="0">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2</m:t>
                        </m:r>
                      </m:sub>
                    </m:sSub>
                    <m:r>
                      <a:rPr lang="en-US" sz="2000" b="1" i="1" smtClean="0">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3</m:t>
                        </m:r>
                      </m:sub>
                    </m:sSub>
                    <m:r>
                      <a:rPr lang="en-US" sz="2000" i="1">
                        <a:latin typeface="Cambria Math" panose="02040503050406030204" pitchFamily="18" charset="0"/>
                      </a:rPr>
                      <m:t>=</m:t>
                    </m:r>
                    <m:r>
                      <a:rPr lang="en-US" sz="2000" b="1" i="1" smtClean="0">
                        <a:latin typeface="Cambria Math" panose="02040503050406030204" pitchFamily="18" charset="0"/>
                      </a:rPr>
                      <m:t>𝟎</m:t>
                    </m:r>
                  </m:oMath>
                </a14:m>
                <a:r>
                  <a:rPr lang="en-US" sz="2000" b="1" dirty="0"/>
                  <a:t> =&gt; </a:t>
                </a:r>
                <a:r>
                  <a:rPr lang="en-US" sz="2000" dirty="0"/>
                  <a:t>linearly dependent</a:t>
                </a:r>
                <a:endParaRPr lang="en-US" sz="2000" b="1" dirty="0"/>
              </a:p>
              <a:p>
                <a:r>
                  <a:rPr lang="en-US" sz="2000" dirty="0"/>
                  <a:t> Show that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1</m:t>
                              </m:r>
                            </m:e>
                          </m:mr>
                          <m:mr>
                            <m:e>
                              <m:r>
                                <a:rPr lang="en-US" sz="2000" b="0" i="1" smtClean="0">
                                  <a:latin typeface="Cambria Math" panose="02040503050406030204" pitchFamily="18" charset="0"/>
                                </a:rPr>
                                <m:t>0</m:t>
                              </m:r>
                            </m:e>
                          </m:mr>
                          <m:mr>
                            <m:e>
                              <m:r>
                                <a:rPr lang="en-US" sz="2000" i="1">
                                  <a:latin typeface="Cambria Math" panose="02040503050406030204" pitchFamily="18" charset="0"/>
                                </a:rPr>
                                <m:t>0</m:t>
                              </m:r>
                            </m:e>
                          </m:mr>
                        </m:m>
                      </m:e>
                    </m:d>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2</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0</m:t>
                              </m:r>
                            </m:e>
                          </m:mr>
                          <m:mr>
                            <m:e>
                              <m:r>
                                <a:rPr lang="en-US" sz="2000" b="0" i="1" smtClean="0">
                                  <a:latin typeface="Cambria Math" panose="02040503050406030204" pitchFamily="18" charset="0"/>
                                </a:rPr>
                                <m:t>−</m:t>
                              </m:r>
                              <m:r>
                                <a:rPr lang="en-US" sz="2000" i="1">
                                  <a:latin typeface="Cambria Math" panose="02040503050406030204" pitchFamily="18" charset="0"/>
                                </a:rPr>
                                <m:t>1</m:t>
                              </m:r>
                            </m:e>
                          </m:mr>
                          <m:mr>
                            <m:e>
                              <m:r>
                                <a:rPr lang="en-US" sz="2000" i="1">
                                  <a:latin typeface="Cambria Math" panose="02040503050406030204" pitchFamily="18" charset="0"/>
                                </a:rPr>
                                <m:t>1</m:t>
                              </m:r>
                            </m:e>
                          </m:mr>
                        </m:m>
                      </m:e>
                    </m:d>
                  </m:oMath>
                </a14:m>
                <a:r>
                  <a:rPr lang="en-US" sz="2000" dirty="0"/>
                  <a:t>, are linearly independent.</a:t>
                </a:r>
              </a:p>
              <a:p>
                <a:pPr marL="0" indent="0">
                  <a:buNone/>
                </a:pPr>
                <a:r>
                  <a:rPr lang="en-US" sz="2000" dirty="0"/>
                  <a:t>Suppose</a:t>
                </a:r>
                <a:r>
                  <a:rPr lang="en-US" sz="2000" b="1" dirty="0"/>
                  <a: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1</m:t>
                        </m:r>
                      </m:sub>
                    </m:sSub>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b="1" i="1">
                        <a:latin typeface="Cambria Math" panose="02040503050406030204" pitchFamily="18" charset="0"/>
                      </a:rPr>
                      <m:t>+</m:t>
                    </m:r>
                    <m:sSub>
                      <m:sSubPr>
                        <m:ctrlPr>
                          <a:rPr lang="en-US" sz="2000" b="1"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1" i="1" smtClean="0">
                            <a:latin typeface="Cambria Math" panose="02040503050406030204" pitchFamily="18" charset="0"/>
                          </a:rPr>
                          <m:t>𝟐</m:t>
                        </m:r>
                      </m:sub>
                    </m:sSub>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b="1" i="1">
                        <a:latin typeface="Cambria Math" panose="02040503050406030204" pitchFamily="18" charset="0"/>
                      </a:rPr>
                      <m:t>𝟎</m:t>
                    </m:r>
                  </m:oMath>
                </a14:m>
                <a:r>
                  <a:rPr lang="en-US" sz="2000" b="1" dirty="0"/>
                  <a:t>  =&gt;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r>
                      <a:rPr lang="en-US" sz="2000" b="0" i="1" smtClean="0">
                        <a:latin typeface="Cambria Math" panose="02040503050406030204" pitchFamily="18" charset="0"/>
                      </a:rPr>
                      <m:t>=0 </m:t>
                    </m:r>
                  </m:oMath>
                </a14:m>
                <a:r>
                  <a:rPr lang="en-US" sz="2000" b="1" dirty="0"/>
                  <a:t> and </a:t>
                </a:r>
                <a14:m>
                  <m:oMath xmlns:m="http://schemas.openxmlformats.org/officeDocument/2006/math">
                    <m:r>
                      <a:rPr lang="en-US" sz="2000" b="1" i="0" smtClean="0">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1" i="1">
                            <a:latin typeface="Cambria Math" panose="02040503050406030204" pitchFamily="18" charset="0"/>
                          </a:rPr>
                          <m:t>𝟐</m:t>
                        </m:r>
                      </m:sub>
                    </m:sSub>
                    <m:r>
                      <a:rPr lang="en-US" sz="2000" b="1" i="1" smtClean="0">
                        <a:latin typeface="Cambria Math" panose="02040503050406030204" pitchFamily="18" charset="0"/>
                      </a:rPr>
                      <m:t>=</m:t>
                    </m:r>
                    <m:r>
                      <a:rPr lang="en-US" sz="2000" b="0" i="1" smtClean="0">
                        <a:latin typeface="Cambria Math" panose="02040503050406030204" pitchFamily="18" charset="0"/>
                      </a:rPr>
                      <m:t>0</m:t>
                    </m:r>
                  </m:oMath>
                </a14:m>
                <a:endParaRPr lang="en-US" sz="2000" dirty="0"/>
              </a:p>
              <a:p>
                <a:r>
                  <a:rPr lang="en-US" sz="2000" dirty="0"/>
                  <a:t>Show that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e>
                          </m:mr>
                          <m:mr>
                            <m:e>
                              <m:r>
                                <a:rPr lang="en-US" sz="2000" b="0" i="1" smtClean="0">
                                  <a:latin typeface="Cambria Math" panose="02040503050406030204" pitchFamily="18" charset="0"/>
                                </a:rPr>
                                <m:t>0</m:t>
                              </m:r>
                            </m:e>
                          </m:mr>
                          <m:mr>
                            <m:e>
                              <m:r>
                                <a:rPr lang="en-US" sz="2000" i="1">
                                  <a:latin typeface="Cambria Math" panose="02040503050406030204" pitchFamily="18" charset="0"/>
                                </a:rPr>
                                <m:t>0</m:t>
                              </m:r>
                            </m:e>
                          </m:mr>
                        </m:m>
                      </m:e>
                    </m:d>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2</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smtClean="0">
                                <a:solidFill>
                                  <a:srgbClr val="FF0000"/>
                                </a:solidFill>
                                <a:latin typeface="Cambria Math" panose="02040503050406030204" pitchFamily="18" charset="0"/>
                              </a:rPr>
                            </m:ctrlPr>
                          </m:mPr>
                          <m:mr>
                            <m:e>
                              <m:r>
                                <m:rPr>
                                  <m:brk m:alnAt="7"/>
                                </m:rPr>
                                <a:rPr lang="en-US" sz="2000" b="0" i="1" smtClean="0">
                                  <a:solidFill>
                                    <a:srgbClr val="FF0000"/>
                                  </a:solidFill>
                                  <a:latin typeface="Cambria Math" panose="02040503050406030204" pitchFamily="18" charset="0"/>
                                </a:rPr>
                                <m:t>0</m:t>
                              </m:r>
                            </m:e>
                          </m:mr>
                          <m:mr>
                            <m:e>
                              <m:r>
                                <a:rPr lang="en-US" sz="2000" b="0" i="1" smtClean="0">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1</m:t>
                              </m:r>
                            </m:e>
                          </m:mr>
                          <m:mr>
                            <m:e>
                              <m:r>
                                <a:rPr lang="en-US" sz="2000" i="1">
                                  <a:solidFill>
                                    <a:srgbClr val="FF0000"/>
                                  </a:solidFill>
                                  <a:latin typeface="Cambria Math" panose="02040503050406030204" pitchFamily="18" charset="0"/>
                                </a:rPr>
                                <m:t>1</m:t>
                              </m:r>
                            </m:e>
                          </m:mr>
                        </m:m>
                      </m:e>
                    </m:d>
                  </m:oMath>
                </a14:m>
                <a:r>
                  <a:rPr lang="en-US" sz="2000" dirty="0"/>
                  <a:t>,</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3</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mr>
                          <m:mr>
                            <m:e>
                              <m:r>
                                <a:rPr lang="en-US" sz="2000" i="1">
                                  <a:latin typeface="Cambria Math" panose="02040503050406030204" pitchFamily="18" charset="0"/>
                                </a:rPr>
                                <m:t>1</m:t>
                              </m:r>
                            </m:e>
                          </m:mr>
                        </m:m>
                      </m:e>
                    </m:d>
                    <m:r>
                      <a:rPr lang="en-US" sz="2000" b="1" i="1">
                        <a:latin typeface="Cambria Math" panose="02040503050406030204" pitchFamily="18" charset="0"/>
                      </a:rPr>
                      <m:t> </m:t>
                    </m:r>
                  </m:oMath>
                </a14:m>
                <a:r>
                  <a:rPr lang="en-US" sz="2000" dirty="0"/>
                  <a:t> are linearly independent.</a:t>
                </a:r>
              </a:p>
              <a:p>
                <a:pPr marL="0" indent="0">
                  <a:buNone/>
                </a:pPr>
                <a:r>
                  <a:rPr lang="en-US" sz="2000" dirty="0"/>
                  <a:t>Suppose</a:t>
                </a:r>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1</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a:latin typeface="Cambria Math" panose="02040503050406030204" pitchFamily="18" charset="0"/>
                          </a:rPr>
                          <m:t>2</m:t>
                        </m:r>
                      </m:sub>
                    </m:sSub>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2</m:t>
                        </m:r>
                      </m:sub>
                    </m:sSub>
                    <m:r>
                      <a:rPr lang="en-US" sz="2000" b="1" i="1" smtClean="0">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3</m:t>
                        </m:r>
                      </m:sub>
                    </m:sSub>
                    <m:sSub>
                      <m:sSubPr>
                        <m:ctrlPr>
                          <a:rPr lang="en-US" sz="2000" b="1" i="1">
                            <a:latin typeface="Cambria Math" panose="02040503050406030204" pitchFamily="18" charset="0"/>
                          </a:rPr>
                        </m:ctrlPr>
                      </m:sSubPr>
                      <m:e>
                        <m:r>
                          <a:rPr lang="en-US" sz="2000" b="1" i="1">
                            <a:latin typeface="Cambria Math" panose="02040503050406030204" pitchFamily="18" charset="0"/>
                          </a:rPr>
                          <m:t>𝒂</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b="1" i="1">
                        <a:latin typeface="Cambria Math" panose="02040503050406030204" pitchFamily="18" charset="0"/>
                      </a:rPr>
                      <m:t>𝟎</m:t>
                    </m:r>
                  </m:oMath>
                </a14:m>
                <a:r>
                  <a:rPr lang="en-US" sz="2000" b="1" dirty="0"/>
                  <a:t>  =&gt; </a:t>
                </a:r>
                <a:endParaRPr lang="en-US" sz="2000" i="1" dirty="0">
                  <a:latin typeface="Cambria Math" panose="02040503050406030204" pitchFamily="18" charset="0"/>
                </a:endParaRPr>
              </a:p>
              <a:p>
                <a:pPr marL="0" indent="0">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rPr>
                      <m:t>=0 </m:t>
                    </m:r>
                  </m:oMath>
                </a14:m>
                <a:r>
                  <a:rPr lang="en-US" sz="2000" b="1" dirty="0"/>
                  <a:t>,  </a:t>
                </a:r>
                <a14:m>
                  <m:oMath xmlns:m="http://schemas.openxmlformats.org/officeDocument/2006/math">
                    <m:r>
                      <a:rPr lang="en-US" sz="2000" b="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1" i="1">
                            <a:latin typeface="Cambria Math" panose="02040503050406030204" pitchFamily="18" charset="0"/>
                          </a:rPr>
                          <m:t>𝟐</m:t>
                        </m:r>
                      </m:sub>
                    </m:sSub>
                    <m:r>
                      <a:rPr lang="en-US" sz="2000" b="1"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3</m:t>
                        </m:r>
                      </m:sub>
                    </m:sSub>
                    <m:r>
                      <a:rPr lang="en-US" sz="2000" b="1" i="1">
                        <a:latin typeface="Cambria Math" panose="02040503050406030204" pitchFamily="18" charset="0"/>
                      </a:rPr>
                      <m:t>=</m:t>
                    </m:r>
                    <m:r>
                      <a:rPr lang="en-US" sz="2000" i="1">
                        <a:latin typeface="Cambria Math" panose="02040503050406030204" pitchFamily="18" charset="0"/>
                      </a:rPr>
                      <m:t>0</m:t>
                    </m:r>
                  </m:oMath>
                </a14:m>
                <a:r>
                  <a:rPr lang="en-US" sz="2000" dirty="0"/>
                  <a:t>, </a:t>
                </a:r>
                <a14:m>
                  <m:oMath xmlns:m="http://schemas.openxmlformats.org/officeDocument/2006/math">
                    <m:r>
                      <a:rPr lang="en-US" sz="2000" b="1" smtClean="0">
                        <a:latin typeface="Cambria Math" panose="02040503050406030204" pitchFamily="18" charset="0"/>
                      </a:rPr>
                      <m:t> </m:t>
                    </m:r>
                    <m:sSub>
                      <m:sSubPr>
                        <m:ctrlPr>
                          <a:rPr lang="en-US" sz="2000" b="1"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a:latin typeface="Cambria Math" panose="02040503050406030204" pitchFamily="18" charset="0"/>
                          </a:rPr>
                          <m:t>2</m:t>
                        </m:r>
                      </m:sub>
                    </m:sSub>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b="1" i="1">
                        <a:latin typeface="Cambria Math" panose="02040503050406030204" pitchFamily="18" charset="0"/>
                      </a:rPr>
                      <m:t>=</m:t>
                    </m:r>
                    <m:r>
                      <a:rPr lang="en-US" sz="2000" i="1">
                        <a:latin typeface="Cambria Math" panose="02040503050406030204" pitchFamily="18" charset="0"/>
                      </a:rPr>
                      <m:t>0</m:t>
                    </m:r>
                  </m:oMath>
                </a14:m>
                <a:endParaRPr lang="en-US" sz="2000" dirty="0"/>
              </a:p>
              <a:p>
                <a:pPr marL="0" indent="0">
                  <a:buNone/>
                </a:pPr>
                <a:r>
                  <a:rPr lang="en-US" sz="2000" dirty="0"/>
                  <a:t>Adding the last two equations, =&gt;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𝛽</m:t>
                        </m:r>
                      </m:e>
                      <m:sub>
                        <m:r>
                          <a:rPr lang="en-US" sz="2000" b="0" i="1">
                            <a:latin typeface="Cambria Math" panose="02040503050406030204" pitchFamily="18" charset="0"/>
                            <a:ea typeface="Cambria Math" panose="02040503050406030204" pitchFamily="18" charset="0"/>
                          </a:rPr>
                          <m:t>3</m:t>
                        </m:r>
                      </m:sub>
                    </m:sSub>
                    <m:r>
                      <a:rPr lang="en-US" sz="2000" b="0" i="1">
                        <a:latin typeface="Cambria Math" panose="02040503050406030204" pitchFamily="18" charset="0"/>
                      </a:rPr>
                      <m:t>=0</m:t>
                    </m:r>
                  </m:oMath>
                </a14:m>
                <a:endParaRPr lang="en-US" sz="2000" dirty="0"/>
              </a:p>
              <a:p>
                <a:pPr marL="0" indent="0">
                  <a:buNone/>
                </a:pPr>
                <a:r>
                  <a:rPr lang="en-US" sz="2000" dirty="0"/>
                  <a:t>Hence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𝛽</m:t>
                        </m:r>
                      </m:e>
                      <m:sub>
                        <m:r>
                          <a:rPr lang="en-US" sz="2000" b="0" i="1">
                            <a:latin typeface="Cambria Math" panose="02040503050406030204" pitchFamily="18" charset="0"/>
                          </a:rPr>
                          <m:t>1</m:t>
                        </m:r>
                      </m:sub>
                    </m:sSub>
                    <m:r>
                      <a:rPr lang="en-US" sz="2000" b="0" i="1">
                        <a:latin typeface="Cambria Math" panose="02040503050406030204" pitchFamily="18" charset="0"/>
                      </a:rPr>
                      <m:t>=0 </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𝛽</m:t>
                        </m:r>
                      </m:e>
                      <m:sub>
                        <m:r>
                          <a:rPr lang="en-US" sz="2000" b="0" i="1">
                            <a:latin typeface="Cambria Math" panose="02040503050406030204" pitchFamily="18" charset="0"/>
                          </a:rPr>
                          <m:t>2</m:t>
                        </m:r>
                      </m:sub>
                    </m:sSub>
                    <m:r>
                      <a:rPr lang="en-US" sz="2000" b="0" i="1">
                        <a:latin typeface="Cambria Math" panose="02040503050406030204" pitchFamily="18" charset="0"/>
                      </a:rPr>
                      <m:t>=0</m:t>
                    </m:r>
                  </m:oMath>
                </a14:m>
                <a:endParaRPr lang="en-US" sz="2000" dirty="0"/>
              </a:p>
              <a:p>
                <a:pPr marL="0" indent="0">
                  <a:buNone/>
                </a:pPr>
                <a:endParaRPr lang="en-US" sz="2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86</a:t>
            </a:fld>
            <a:endParaRPr lang="en-US" sz="2000" dirty="0"/>
          </a:p>
        </p:txBody>
      </p:sp>
    </p:spTree>
    <p:extLst>
      <p:ext uri="{BB962C8B-B14F-4D97-AF65-F5344CB8AC3E}">
        <p14:creationId xmlns:p14="http://schemas.microsoft.com/office/powerpoint/2010/main" val="3810778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a:bodyPr>
          <a:lstStyle/>
          <a:p>
            <a:r>
              <a:rPr lang="en-US" sz="3200" dirty="0"/>
              <a:t>Linear Dependence and Linear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Examples</a:t>
                </a:r>
              </a:p>
              <a:p>
                <a:pPr marL="0" indent="0">
                  <a:buNone/>
                </a:pPr>
                <a:r>
                  <a:rPr lang="en-US" dirty="0"/>
                  <a:t>The standard unit </a:t>
                </a:r>
                <a14:m>
                  <m:oMath xmlns:m="http://schemas.openxmlformats.org/officeDocument/2006/math">
                    <m:r>
                      <a:rPr lang="en-US" b="0" i="1" smtClean="0">
                        <a:latin typeface="Cambria Math" panose="02040503050406030204" pitchFamily="18" charset="0"/>
                      </a:rPr>
                      <m:t>𝑛</m:t>
                    </m:r>
                  </m:oMath>
                </a14:m>
                <a:r>
                  <a:rPr lang="en-US" dirty="0"/>
                  <a:t>-vectors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𝒆</m:t>
                        </m:r>
                      </m:e>
                      <m:sub>
                        <m:r>
                          <a:rPr lang="en-US" b="0" i="1" smtClean="0">
                            <a:latin typeface="Cambria Math" panose="02040503050406030204" pitchFamily="18" charset="0"/>
                          </a:rPr>
                          <m:t>𝑛</m:t>
                        </m:r>
                      </m:sub>
                    </m:sSub>
                  </m:oMath>
                </a14:m>
                <a:r>
                  <a:rPr lang="en-US" dirty="0"/>
                  <a:t> are linearly independent. </a:t>
                </a:r>
              </a:p>
              <a:p>
                <a:pPr marL="0" indent="0">
                  <a:buNone/>
                </a:pPr>
                <a:r>
                  <a:rPr lang="en-US" dirty="0"/>
                  <a:t>Suppose: </a:t>
                </a:r>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i="1" dirty="0">
                                  <a:latin typeface="Cambria Math" panose="02040503050406030204" pitchFamily="18" charset="0"/>
                                </a:rPr>
                                <m:t>1</m:t>
                              </m:r>
                            </m:sub>
                          </m:sSub>
                          <m:r>
                            <a:rPr lang="en-US" b="1" i="1" dirty="0" smtClean="0">
                              <a:latin typeface="Cambria Math" panose="02040503050406030204" pitchFamily="18" charset="0"/>
                            </a:rPr>
                            <m:t>𝒆</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i="1" dirty="0">
                              <a:latin typeface="Cambria Math" panose="02040503050406030204" pitchFamily="18" charset="0"/>
                              <a:ea typeface="Cambria Math" panose="02040503050406030204" pitchFamily="18" charset="0"/>
                            </a:rPr>
                            <m:t>2</m:t>
                          </m:r>
                        </m:sub>
                      </m:sSub>
                      <m:sSub>
                        <m:sSubPr>
                          <m:ctrlPr>
                            <a:rPr lang="en-US" i="1" dirty="0">
                              <a:latin typeface="Cambria Math" panose="02040503050406030204" pitchFamily="18" charset="0"/>
                            </a:rPr>
                          </m:ctrlPr>
                        </m:sSubPr>
                        <m:e>
                          <m:r>
                            <a:rPr lang="en-US" b="1" i="1" dirty="0" smtClean="0">
                              <a:latin typeface="Cambria Math" panose="02040503050406030204" pitchFamily="18" charset="0"/>
                            </a:rPr>
                            <m:t>𝒆</m:t>
                          </m:r>
                        </m:e>
                        <m:sub>
                          <m:r>
                            <a:rPr lang="en-US" i="1" dirty="0">
                              <a:latin typeface="Cambria Math" panose="02040503050406030204" pitchFamily="18" charset="0"/>
                            </a:rPr>
                            <m:t>2</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ea typeface="Cambria Math" panose="02040503050406030204" pitchFamily="18" charset="0"/>
                            </a:rPr>
                            <m:t>𝑛</m:t>
                          </m:r>
                        </m:sub>
                      </m:sSub>
                      <m:sSub>
                        <m:sSubPr>
                          <m:ctrlPr>
                            <a:rPr lang="en-US" i="1" dirty="0">
                              <a:latin typeface="Cambria Math" panose="02040503050406030204" pitchFamily="18" charset="0"/>
                            </a:rPr>
                          </m:ctrlPr>
                        </m:sSubPr>
                        <m:e>
                          <m:r>
                            <a:rPr lang="en-US" b="1" i="1" dirty="0" smtClean="0">
                              <a:latin typeface="Cambria Math" panose="02040503050406030204" pitchFamily="18" charset="0"/>
                            </a:rPr>
                            <m:t>𝒆</m:t>
                          </m:r>
                        </m:e>
                        <m:sub>
                          <m:r>
                            <a:rPr lang="en-US" b="0" i="1" dirty="0" smtClean="0">
                              <a:latin typeface="Cambria Math" panose="02040503050406030204" pitchFamily="18" charset="0"/>
                            </a:rPr>
                            <m:t>𝑛</m:t>
                          </m:r>
                        </m:sub>
                      </m:sSub>
                      <m:r>
                        <a:rPr lang="en-US" i="1" dirty="0">
                          <a:latin typeface="Cambria Math" panose="02040503050406030204" pitchFamily="18" charset="0"/>
                        </a:rPr>
                        <m:t>=</m:t>
                      </m:r>
                      <m:r>
                        <a:rPr lang="en-US" b="1" i="1" dirty="0">
                          <a:latin typeface="Cambria Math" panose="02040503050406030204" pitchFamily="18" charset="0"/>
                        </a:rPr>
                        <m:t>𝟎</m:t>
                      </m:r>
                    </m:oMath>
                  </m:oMathPara>
                </a14:m>
                <a:endParaRPr lang="en-US" dirty="0"/>
              </a:p>
              <a:p>
                <a:pPr marL="0" indent="0">
                  <a:buNone/>
                </a:pPr>
                <a:r>
                  <a:rPr lang="en-US" dirty="0"/>
                  <a:t>=&gt;</a:t>
                </a:r>
                <a14:m>
                  <m:oMath xmlns:m="http://schemas.openxmlformats.org/officeDocument/2006/math">
                    <m:d>
                      <m:dPr>
                        <m:ctrlPr>
                          <a:rPr lang="en-US" i="1" dirty="0" smtClean="0">
                            <a:latin typeface="Cambria Math" panose="02040503050406030204" pitchFamily="18" charset="0"/>
                          </a:rPr>
                        </m:ctrlPr>
                      </m:dPr>
                      <m:e>
                        <m:m>
                          <m:mPr>
                            <m:mcs>
                              <m:mc>
                                <m:mcPr>
                                  <m:count m:val="1"/>
                                  <m:mcJc m:val="center"/>
                                </m:mcPr>
                              </m:mc>
                            </m:mcs>
                            <m:ctrlPr>
                              <a:rPr lang="en-US" i="1" dirty="0" smtClean="0">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i="1" dirty="0">
                                      <a:latin typeface="Cambria Math" panose="02040503050406030204" pitchFamily="18" charset="0"/>
                                    </a:rPr>
                                    <m:t>1</m:t>
                                  </m:r>
                                </m:sub>
                              </m:sSub>
                            </m:e>
                          </m:mr>
                          <m:mr>
                            <m:e>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ea typeface="Cambria Math" panose="02040503050406030204" pitchFamily="18" charset="0"/>
                                    </a:rPr>
                                    <m:t>2</m:t>
                                  </m:r>
                                </m:sub>
                              </m:sSub>
                            </m:e>
                          </m:mr>
                          <m:mr>
                            <m:e>
                              <m:r>
                                <a:rPr lang="en-US" i="1" dirty="0" smtClean="0">
                                  <a:latin typeface="Cambria Math" panose="02040503050406030204" pitchFamily="18" charset="0"/>
                                </a:rPr>
                                <m:t>⋮</m:t>
                              </m:r>
                            </m:e>
                          </m:mr>
                          <m:mr>
                            <m:e>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ea typeface="Cambria Math" panose="02040503050406030204" pitchFamily="18" charset="0"/>
                                    </a:rPr>
                                    <m:t>𝑛</m:t>
                                  </m:r>
                                </m:sub>
                              </m:sSub>
                            </m:e>
                          </m:mr>
                        </m:m>
                      </m:e>
                    </m:d>
                    <m:r>
                      <a:rPr lang="en-US" i="1" dirty="0">
                        <a:latin typeface="Cambria Math" panose="02040503050406030204" pitchFamily="18" charset="0"/>
                      </a:rPr>
                      <m:t>=</m:t>
                    </m:r>
                    <m:r>
                      <a:rPr lang="en-US" b="1" i="1" dirty="0">
                        <a:latin typeface="Cambria Math" panose="02040503050406030204" pitchFamily="18" charset="0"/>
                      </a:rPr>
                      <m:t>𝟎</m:t>
                    </m:r>
                  </m:oMath>
                </a14:m>
                <a:endParaRPr lang="en-US" dirty="0"/>
              </a:p>
              <a:p>
                <a:pPr marL="0" indent="0">
                  <a:buNone/>
                </a:pPr>
                <a:endParaRPr lang="en-US" dirty="0"/>
              </a:p>
              <a:p>
                <a:pPr marL="0" indent="0">
                  <a:buNone/>
                </a:pPr>
                <a:r>
                  <a:rPr lang="en-US" dirty="0"/>
                  <a:t>=&gt;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=0</m:t>
                    </m:r>
                  </m:oMath>
                </a14:m>
                <a:r>
                  <a:rPr lang="en-US" dirty="0"/>
                  <a:t> for all </a:t>
                </a:r>
                <a14:m>
                  <m:oMath xmlns:m="http://schemas.openxmlformats.org/officeDocument/2006/math">
                    <m:r>
                      <a:rPr lang="en-US" i="1" dirty="0">
                        <a:latin typeface="Cambria Math" panose="02040503050406030204" pitchFamily="18" charset="0"/>
                      </a:rPr>
                      <m:t>𝑖</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87</a:t>
            </a:fld>
            <a:endParaRPr lang="en-US" sz="2000" dirty="0"/>
          </a:p>
        </p:txBody>
      </p:sp>
    </p:spTree>
    <p:extLst>
      <p:ext uri="{BB962C8B-B14F-4D97-AF65-F5344CB8AC3E}">
        <p14:creationId xmlns:p14="http://schemas.microsoft.com/office/powerpoint/2010/main" val="22130410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3200" dirty="0"/>
              <a:t>Linear combinations of linearly independent vectors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latin typeface="Arial" panose="020B0604020202020204" pitchFamily="34" charset="0"/>
                    <a:cs typeface="Arial" panose="020B0604020202020204" pitchFamily="34" charset="0"/>
                  </a:rPr>
                  <a:t>Suppose a vector </a:t>
                </a:r>
                <a14:m>
                  <m:oMath xmlns:m="http://schemas.openxmlformats.org/officeDocument/2006/math">
                    <m:r>
                      <a:rPr lang="en-US" sz="2400" b="1" i="1" smtClean="0">
                        <a:latin typeface="Cambria Math" panose="02040503050406030204" pitchFamily="18" charset="0"/>
                      </a:rPr>
                      <m:t>𝒙</m:t>
                    </m:r>
                  </m:oMath>
                </a14:m>
                <a:r>
                  <a:rPr lang="en-US" sz="2400" dirty="0">
                    <a:latin typeface="Arial" panose="020B0604020202020204" pitchFamily="34" charset="0"/>
                    <a:cs typeface="Arial" panose="020B0604020202020204" pitchFamily="34" charset="0"/>
                  </a:rPr>
                  <a:t> is a linear combination of </a:t>
                </a:r>
                <a14:m>
                  <m:oMath xmlns:m="http://schemas.openxmlformats.org/officeDocument/2006/math">
                    <m:sSub>
                      <m:sSubPr>
                        <m:ctrlPr>
                          <a:rPr lang="en-US" sz="2400" i="1">
                            <a:latin typeface="Cambria Math" panose="02040503050406030204" pitchFamily="18" charset="0"/>
                          </a:rPr>
                        </m:ctrlPr>
                      </m:sSubPr>
                      <m:e>
                        <m:r>
                          <a:rPr lang="en-US" sz="2400" b="1" i="1" smtClean="0">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smtClean="0">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𝑘</m:t>
                        </m:r>
                      </m:sub>
                    </m:sSub>
                  </m:oMath>
                </a14:m>
                <a:r>
                  <a:rPr lang="en-US" sz="2400" dirty="0">
                    <a:latin typeface="Arial" panose="020B0604020202020204" pitchFamily="34" charset="0"/>
                    <a:cs typeface="Arial" panose="020B0604020202020204" pitchFamily="34" charset="0"/>
                  </a:rPr>
                  <a:t>, This is  </a:t>
                </a:r>
                <a14:m>
                  <m:oMath xmlns:m="http://schemas.openxmlformats.org/officeDocument/2006/math">
                    <m:r>
                      <a:rPr lang="en-US" sz="2400" b="1" i="1">
                        <a:latin typeface="Cambria Math" panose="02040503050406030204" pitchFamily="18" charset="0"/>
                      </a:rPr>
                      <m:t>𝒙</m:t>
                    </m:r>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𝑘</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𝑘</m:t>
                        </m:r>
                      </m:sub>
                    </m:sSub>
                  </m:oMath>
                </a14:m>
                <a:r>
                  <a:rPr lang="en-US" sz="2400" dirty="0">
                    <a:solidFill>
                      <a:srgbClr val="C00000"/>
                    </a:solidFill>
                    <a:latin typeface="Arial" panose="020B0604020202020204" pitchFamily="34" charset="0"/>
                    <a:cs typeface="Arial" panose="020B0604020202020204" pitchFamily="34" charset="0"/>
                  </a:rPr>
                  <a:t>.</a:t>
                </a:r>
              </a:p>
              <a:p>
                <a:pPr marL="0" indent="0">
                  <a:buNone/>
                </a:pPr>
                <a:r>
                  <a:rPr lang="en-US" sz="2400" dirty="0">
                    <a:latin typeface="Arial" panose="020B0604020202020204" pitchFamily="34" charset="0"/>
                    <a:cs typeface="Arial" panose="020B0604020202020204" pitchFamily="34" charset="0"/>
                  </a:rPr>
                  <a:t>When the vectors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𝑘</m:t>
                        </m:r>
                      </m:sub>
                    </m:sSub>
                  </m:oMath>
                </a14:m>
                <a:r>
                  <a:rPr lang="en-US" sz="2400" dirty="0">
                    <a:latin typeface="Arial" panose="020B0604020202020204" pitchFamily="34" charset="0"/>
                    <a:cs typeface="Arial" panose="020B0604020202020204" pitchFamily="34" charset="0"/>
                  </a:rPr>
                  <a:t>are linearly independent, the coefficients that form </a:t>
                </a:r>
                <a14:m>
                  <m:oMath xmlns:m="http://schemas.openxmlformats.org/officeDocument/2006/math">
                    <m:r>
                      <a:rPr lang="en-US" sz="2400" b="1" i="1">
                        <a:latin typeface="Cambria Math" panose="02040503050406030204" pitchFamily="18" charset="0"/>
                      </a:rPr>
                      <m:t>𝒙</m:t>
                    </m:r>
                    <m:r>
                      <a:rPr lang="en-US" sz="2400" b="0" i="0" smtClean="0">
                        <a:latin typeface="Cambria Math" panose="02040503050406030204" pitchFamily="18" charset="0"/>
                      </a:rPr>
                      <m:t> </m:t>
                    </m:r>
                  </m:oMath>
                </a14:m>
                <a:r>
                  <a:rPr lang="en-US" sz="2400" dirty="0">
                    <a:latin typeface="Arial" panose="020B0604020202020204" pitchFamily="34" charset="0"/>
                    <a:cs typeface="Arial" panose="020B0604020202020204" pitchFamily="34" charset="0"/>
                  </a:rPr>
                  <a:t>are unique.</a:t>
                </a:r>
              </a:p>
              <a:p>
                <a:pPr marL="0" indent="0">
                  <a:buNone/>
                </a:pPr>
                <a:r>
                  <a:rPr lang="en-US" sz="2400" dirty="0">
                    <a:solidFill>
                      <a:srgbClr val="C00000"/>
                    </a:solidFill>
                    <a:latin typeface="Arial" panose="020B0604020202020204" pitchFamily="34" charset="0"/>
                    <a:cs typeface="Arial" panose="020B0604020202020204" pitchFamily="34" charset="0"/>
                  </a:rPr>
                  <a:t>Proof:</a:t>
                </a:r>
              </a:p>
              <a:p>
                <a:pPr marL="0" indent="0">
                  <a:buNone/>
                </a:pPr>
                <a:r>
                  <a:rPr lang="en-US" sz="2400" dirty="0">
                    <a:solidFill>
                      <a:srgbClr val="C00000"/>
                    </a:solidFill>
                    <a:latin typeface="Arial" panose="020B0604020202020204" pitchFamily="34" charset="0"/>
                    <a:cs typeface="Arial" panose="020B0604020202020204" pitchFamily="34" charset="0"/>
                  </a:rPr>
                  <a:t>Suppose there are another set of coefficients</a:t>
                </a:r>
              </a:p>
              <a:p>
                <a:pPr marL="0" indent="0">
                  <a:buNone/>
                </a:pPr>
                <a14:m>
                  <m:oMath xmlns:m="http://schemas.openxmlformats.org/officeDocument/2006/math">
                    <m:r>
                      <a:rPr lang="en-US" sz="2400" b="1" i="1">
                        <a:latin typeface="Cambria Math" panose="02040503050406030204" pitchFamily="18" charset="0"/>
                      </a:rPr>
                      <m:t>𝒙</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ea typeface="Cambria Math" panose="02040503050406030204" pitchFamily="18" charset="0"/>
                          </a:rPr>
                          <m:t>𝑘</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𝑘</m:t>
                        </m:r>
                      </m:sub>
                    </m:sSub>
                  </m:oMath>
                </a14:m>
                <a:r>
                  <a:rPr lang="en-US" sz="2400" dirty="0">
                    <a:solidFill>
                      <a:srgbClr val="C00000"/>
                    </a:solidFill>
                    <a:latin typeface="Arial" panose="020B0604020202020204" pitchFamily="34" charset="0"/>
                    <a:cs typeface="Arial" panose="020B0604020202020204" pitchFamily="34" charset="0"/>
                  </a:rPr>
                  <a:t>.</a:t>
                </a:r>
              </a:p>
              <a:p>
                <a:pPr>
                  <a:buFont typeface="Symbol" panose="05050102010706020507" pitchFamily="18" charset="2"/>
                  <a:buChar char="Þ"/>
                </a:pPr>
                <a14:m>
                  <m:oMath xmlns:m="http://schemas.openxmlformats.org/officeDocument/2006/math">
                    <m:r>
                      <a:rPr lang="en-US" sz="2400" b="1" i="1" smtClean="0">
                        <a:latin typeface="Cambria Math" panose="02040503050406030204" pitchFamily="18" charset="0"/>
                      </a:rPr>
                      <m:t>𝟎</m:t>
                    </m:r>
                    <m:r>
                      <a:rPr lang="en-US" sz="2400">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𝑘</m:t>
                        </m:r>
                      </m:sub>
                    </m:sSub>
                  </m:oMath>
                </a14:m>
                <a:r>
                  <a:rPr lang="en-US" sz="2400" dirty="0">
                    <a:solidFill>
                      <a:srgbClr val="C00000"/>
                    </a:solidFill>
                    <a:latin typeface="Arial" panose="020B0604020202020204" pitchFamily="34" charset="0"/>
                    <a:cs typeface="Arial" panose="020B0604020202020204" pitchFamily="34" charset="0"/>
                  </a:rPr>
                  <a:t>.</a:t>
                </a:r>
              </a:p>
              <a:p>
                <a:pPr marL="0" indent="0">
                  <a:buNone/>
                </a:pPr>
                <a:r>
                  <a:rPr lang="en-US" sz="2400" i="1" dirty="0">
                    <a:solidFill>
                      <a:srgbClr val="C00000"/>
                    </a:solidFill>
                    <a:latin typeface="Arial" panose="020B0604020202020204" pitchFamily="34" charset="0"/>
                    <a:cs typeface="Arial" panose="020B0604020202020204" pitchFamily="34" charset="0"/>
                  </a:rPr>
                  <a:t>Since </a:t>
                </a:r>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𝒂</m:t>
                        </m:r>
                      </m:e>
                      <m:sub>
                        <m:r>
                          <a:rPr lang="en-US" sz="2400" b="0" i="1">
                            <a:solidFill>
                              <a:srgbClr val="C00000"/>
                            </a:solidFill>
                            <a:latin typeface="Cambria Math" panose="02040503050406030204" pitchFamily="18" charset="0"/>
                          </a:rPr>
                          <m:t>1</m:t>
                        </m:r>
                      </m:sub>
                    </m:sSub>
                    <m:r>
                      <a:rPr lang="en-US" sz="2400" b="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𝒂</m:t>
                        </m:r>
                      </m:e>
                      <m:sub>
                        <m:r>
                          <a:rPr lang="en-US" sz="2400" b="0" i="1">
                            <a:solidFill>
                              <a:srgbClr val="C00000"/>
                            </a:solidFill>
                            <a:latin typeface="Cambria Math" panose="02040503050406030204" pitchFamily="18" charset="0"/>
                          </a:rPr>
                          <m:t>2</m:t>
                        </m:r>
                      </m:sub>
                    </m:sSub>
                    <m:r>
                      <a:rPr lang="en-US" sz="2400" b="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𝒂</m:t>
                        </m:r>
                      </m:e>
                      <m:sub>
                        <m:r>
                          <a:rPr lang="en-US" sz="2400" b="0" i="1">
                            <a:solidFill>
                              <a:srgbClr val="C00000"/>
                            </a:solidFill>
                            <a:latin typeface="Cambria Math" panose="02040503050406030204" pitchFamily="18" charset="0"/>
                          </a:rPr>
                          <m:t>𝑘</m:t>
                        </m:r>
                      </m:sub>
                    </m:sSub>
                  </m:oMath>
                </a14:m>
                <a:r>
                  <a:rPr lang="en-US" sz="2400" i="1" dirty="0">
                    <a:solidFill>
                      <a:srgbClr val="C00000"/>
                    </a:solidFill>
                    <a:latin typeface="Arial" panose="020B0604020202020204" pitchFamily="34" charset="0"/>
                    <a:cs typeface="Arial" panose="020B0604020202020204" pitchFamily="34" charset="0"/>
                  </a:rPr>
                  <a:t> are linearly independent, </a:t>
                </a:r>
              </a:p>
              <a:p>
                <a:pPr marL="0" indent="0">
                  <a:buNone/>
                </a:pPr>
                <a14:m>
                  <m:oMath xmlns:m="http://schemas.openxmlformats.org/officeDocument/2006/math">
                    <m:d>
                      <m:dPr>
                        <m:ctrlPr>
                          <a:rPr lang="en-US" sz="2400" i="1">
                            <a:solidFill>
                              <a:srgbClr val="C00000"/>
                            </a:solidFill>
                            <a:latin typeface="Cambria Math" panose="02040503050406030204" pitchFamily="18" charset="0"/>
                          </a:rPr>
                        </m:ctrlPr>
                      </m:dPr>
                      <m:e>
                        <m:sSub>
                          <m:sSubPr>
                            <m:ctrlPr>
                              <a:rPr lang="en-US" sz="2400" i="1">
                                <a:solidFill>
                                  <a:srgbClr val="C00000"/>
                                </a:solidFill>
                                <a:latin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𝛾</m:t>
                            </m:r>
                          </m:e>
                          <m:sub>
                            <m:r>
                              <a:rPr lang="en-US" sz="2400" b="0" i="1" smtClean="0">
                                <a:solidFill>
                                  <a:srgbClr val="C00000"/>
                                </a:solidFill>
                                <a:latin typeface="Cambria Math" panose="02040503050406030204" pitchFamily="18" charset="0"/>
                                <a:ea typeface="Cambria Math" panose="02040503050406030204" pitchFamily="18" charset="0"/>
                              </a:rPr>
                              <m:t>𝑖</m:t>
                            </m:r>
                          </m:sub>
                        </m:sSub>
                        <m:r>
                          <a:rPr lang="en-US" sz="2400" b="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𝛽</m:t>
                            </m:r>
                          </m:e>
                          <m:sub>
                            <m:r>
                              <a:rPr lang="en-US" sz="2400" b="0" i="1" smtClean="0">
                                <a:solidFill>
                                  <a:srgbClr val="C00000"/>
                                </a:solidFill>
                                <a:latin typeface="Cambria Math" panose="02040503050406030204" pitchFamily="18" charset="0"/>
                                <a:ea typeface="Cambria Math" panose="02040503050406030204" pitchFamily="18" charset="0"/>
                              </a:rPr>
                              <m:t>𝑖</m:t>
                            </m:r>
                          </m:sub>
                        </m:sSub>
                      </m:e>
                    </m:d>
                    <m:r>
                      <a:rPr lang="en-US" sz="2400" b="0" i="1" smtClean="0">
                        <a:solidFill>
                          <a:srgbClr val="C00000"/>
                        </a:solidFill>
                        <a:latin typeface="Cambria Math" panose="02040503050406030204" pitchFamily="18" charset="0"/>
                      </a:rPr>
                      <m:t>=0</m:t>
                    </m:r>
                  </m:oMath>
                </a14:m>
                <a:r>
                  <a:rPr lang="en-US" sz="2400" i="1" dirty="0">
                    <a:solidFill>
                      <a:srgbClr val="C00000"/>
                    </a:solidFill>
                    <a:latin typeface="Arial" panose="020B0604020202020204" pitchFamily="34" charset="0"/>
                    <a:cs typeface="Arial" panose="020B0604020202020204" pitchFamily="34" charset="0"/>
                  </a:rPr>
                  <a:t> for all </a:t>
                </a:r>
                <a14:m>
                  <m:oMath xmlns:m="http://schemas.openxmlformats.org/officeDocument/2006/math">
                    <m:r>
                      <a:rPr lang="en-US" sz="2400" b="0" i="1">
                        <a:solidFill>
                          <a:srgbClr val="C00000"/>
                        </a:solidFill>
                        <a:latin typeface="Cambria Math" panose="02040503050406030204" pitchFamily="18" charset="0"/>
                        <a:ea typeface="Cambria Math" panose="02040503050406030204" pitchFamily="18" charset="0"/>
                      </a:rPr>
                      <m:t>𝑖</m:t>
                    </m:r>
                  </m:oMath>
                </a14:m>
                <a:r>
                  <a:rPr lang="en-US" sz="2400" i="1" dirty="0">
                    <a:solidFill>
                      <a:srgbClr val="C00000"/>
                    </a:solidFill>
                    <a:latin typeface="Arial" panose="020B0604020202020204" pitchFamily="34" charset="0"/>
                    <a:cs typeface="Arial" panose="020B0604020202020204" pitchFamily="34" charset="0"/>
                  </a:rPr>
                  <a:t>.  Contradiction for another set of coefficients.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170" t="-141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88</a:t>
            </a:fld>
            <a:endParaRPr lang="en-US" sz="2000" dirty="0"/>
          </a:p>
        </p:txBody>
      </p:sp>
    </p:spTree>
    <p:extLst>
      <p:ext uri="{BB962C8B-B14F-4D97-AF65-F5344CB8AC3E}">
        <p14:creationId xmlns:p14="http://schemas.microsoft.com/office/powerpoint/2010/main" val="2736223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4000" dirty="0"/>
              <a:t>Orthogonal and Orthonormal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r>
                  <a:rPr lang="en-US" dirty="0"/>
                  <a:t>A collection of vectors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b="0" i="1" smtClean="0">
                            <a:latin typeface="Cambria Math" panose="02040503050406030204" pitchFamily="18" charset="0"/>
                          </a:rPr>
                          <m:t>𝑘</m:t>
                        </m:r>
                      </m:sub>
                    </m:sSub>
                  </m:oMath>
                </a14:m>
                <a:r>
                  <a:rPr lang="en-US" dirty="0"/>
                  <a:t>is orthogonal or mutually orthogonal,  if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sup>
                        <m:r>
                          <m:rPr>
                            <m:sty m:val="p"/>
                          </m:rPr>
                          <a:rPr lang="en-US" b="0" i="0" smtClean="0">
                            <a:latin typeface="Cambria Math" panose="02040503050406030204" pitchFamily="18" charset="0"/>
                          </a:rPr>
                          <m:t>T</m:t>
                        </m:r>
                      </m:sup>
                    </m:sSup>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𝑗</m:t>
                        </m:r>
                      </m:sub>
                    </m:sSub>
                    <m:r>
                      <a:rPr lang="en-US" b="0" i="1" smtClean="0">
                        <a:latin typeface="Cambria Math" panose="02040503050406030204" pitchFamily="18" charset="0"/>
                      </a:rPr>
                      <m:t>=0</m:t>
                    </m:r>
                  </m:oMath>
                </a14:m>
                <a:r>
                  <a:rPr lang="en-US" dirty="0"/>
                  <a:t> for any </a:t>
                </a:r>
                <a14:m>
                  <m:oMath xmlns:m="http://schemas.openxmlformats.org/officeDocument/2006/math">
                    <m:r>
                      <a:rPr lang="en-US"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𝑗</m:t>
                    </m:r>
                  </m:oMath>
                </a14:m>
                <a:r>
                  <a:rPr lang="en-US" dirty="0"/>
                  <a:t> and </a:t>
                </a:r>
                <a14:m>
                  <m:oMath xmlns:m="http://schemas.openxmlformats.org/officeDocument/2006/math">
                    <m:r>
                      <a:rPr lang="en-US" i="1">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oMath>
                </a14:m>
                <a:r>
                  <a:rPr lang="en-US" dirty="0"/>
                  <a:t>.  (The angle of between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𝑗</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𝑖</m:t>
                        </m:r>
                      </m:sub>
                    </m:sSub>
                  </m:oMath>
                </a14:m>
                <a:r>
                  <a:rPr lang="en-US" dirty="0"/>
                  <a:t> is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90</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oMath>
                </a14:m>
                <a:r>
                  <a:rPr lang="en-US" dirty="0"/>
                  <a:t> )</a:t>
                </a:r>
              </a:p>
              <a:p>
                <a:r>
                  <a:rPr lang="en-US" dirty="0"/>
                  <a:t>A collection of vectors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𝑘</m:t>
                        </m:r>
                      </m:sub>
                    </m:sSub>
                  </m:oMath>
                </a14:m>
                <a:r>
                  <a:rPr lang="en-US" dirty="0"/>
                  <a:t>is orthonormal, if it is orthogonal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𝑖</m:t>
                            </m:r>
                          </m:sub>
                        </m:sSub>
                        <m:r>
                          <a:rPr lang="en-US" i="1">
                            <a:latin typeface="Cambria Math" panose="02040503050406030204" pitchFamily="18" charset="0"/>
                          </a:rPr>
                          <m:t>)</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a:t>
                </a:r>
              </a:p>
              <a:p>
                <a:endParaRPr lang="en-US" dirty="0"/>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𝑖</m:t>
                            </m:r>
                          </m:sub>
                        </m:sSub>
                        <m:r>
                          <a:rPr lang="en-US" i="1">
                            <a:latin typeface="Cambria Math" panose="02040503050406030204" pitchFamily="18" charset="0"/>
                          </a:rPr>
                          <m:t>)</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r>
                                <m:rPr>
                                  <m:sty m:val="p"/>
                                  <m:brk m:alnAt="7"/>
                                </m:rPr>
                                <a:rPr lang="en-US" b="0" i="0" smtClean="0">
                                  <a:latin typeface="Cambria Math" panose="02040503050406030204" pitchFamily="18" charset="0"/>
                                </a:rPr>
                                <m:t>f</m:t>
                              </m:r>
                              <m:r>
                                <m:rPr>
                                  <m:sty m:val="p"/>
                                </m:rPr>
                                <a:rPr lang="en-US" b="0" i="0" smtClean="0">
                                  <a:latin typeface="Cambria Math" panose="02040503050406030204" pitchFamily="18" charset="0"/>
                                </a:rPr>
                                <m:t>or</m:t>
                              </m:r>
                              <m:r>
                                <m:rPr>
                                  <m:brk m:alnAt="7"/>
                                </m:rPr>
                                <a:rPr lang="en-US" b="0" i="1" smtClean="0">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e>
                          </m:mr>
                          <m:mr>
                            <m:e>
                              <m:r>
                                <a:rPr lang="en-US" b="0" i="1" smtClean="0">
                                  <a:latin typeface="Cambria Math" panose="02040503050406030204" pitchFamily="18" charset="0"/>
                                </a:rPr>
                                <m:t>1, </m:t>
                              </m:r>
                              <m:r>
                                <m:rPr>
                                  <m:sty m:val="p"/>
                                  <m:brk m:alnAt="7"/>
                                </m:rPr>
                                <a:rPr lang="en-US" i="0">
                                  <a:latin typeface="Cambria Math" panose="02040503050406030204" pitchFamily="18" charset="0"/>
                                </a:rPr>
                                <m:t>f</m:t>
                              </m:r>
                              <m:r>
                                <m:rPr>
                                  <m:sty m:val="p"/>
                                </m:rPr>
                                <a:rPr lang="en-US" i="0">
                                  <a:latin typeface="Cambria Math" panose="02040503050406030204" pitchFamily="18" charset="0"/>
                                </a:rPr>
                                <m:t>or</m:t>
                              </m:r>
                              <m:r>
                                <a:rPr lang="en-US" i="1">
                                  <a:latin typeface="Cambria Math" panose="02040503050406030204" pitchFamily="18" charset="0"/>
                                </a:rPr>
                                <m:t> </m:t>
                              </m:r>
                              <m:r>
                                <a:rPr lang="en-US" i="1">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e>
                          </m:mr>
                        </m:m>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317"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89</a:t>
            </a:fld>
            <a:endParaRPr lang="en-US" sz="2000" dirty="0"/>
          </a:p>
        </p:txBody>
      </p:sp>
    </p:spTree>
    <p:extLst>
      <p:ext uri="{BB962C8B-B14F-4D97-AF65-F5344CB8AC3E}">
        <p14:creationId xmlns:p14="http://schemas.microsoft.com/office/powerpoint/2010/main" val="227273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325779" cy="634999"/>
          </a:xfrm>
        </p:spPr>
        <p:txBody>
          <a:bodyPr>
            <a:noAutofit/>
          </a:bodyPr>
          <a:lstStyle/>
          <a:p>
            <a:r>
              <a:rPr lang="en-US" sz="2800" b="1" dirty="0">
                <a:latin typeface="+mn-lt"/>
              </a:rPr>
              <a:t>Other notations (may be useful in senior year courses)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00125"/>
                <a:ext cx="7886700" cy="5601018"/>
              </a:xfrm>
            </p:spPr>
            <p:txBody>
              <a:bodyPr>
                <a:noAutofit/>
              </a:bodyPr>
              <a:lstStyle/>
              <a:p>
                <a:pPr marL="0" indent="0">
                  <a:buNone/>
                </a:pPr>
                <a:r>
                  <a:rPr lang="en-US" dirty="0"/>
                  <a:t>Subvectors</a:t>
                </a:r>
              </a:p>
              <a:p>
                <a:r>
                  <a:rPr lang="en-US" dirty="0"/>
                  <a:t>In the previous slide, </a:t>
                </a:r>
                <a14:m>
                  <m:oMath xmlns:m="http://schemas.openxmlformats.org/officeDocument/2006/math">
                    <m:r>
                      <a:rPr lang="en-US" b="1" i="1">
                        <a:latin typeface="Cambria Math" panose="02040503050406030204" pitchFamily="18" charset="0"/>
                      </a:rPr>
                      <m:t>𝒃</m:t>
                    </m:r>
                  </m:oMath>
                </a14:m>
                <a:r>
                  <a:rPr lang="en-US" dirty="0"/>
                  <a:t>, </a:t>
                </a:r>
                <a14:m>
                  <m:oMath xmlns:m="http://schemas.openxmlformats.org/officeDocument/2006/math">
                    <m:r>
                      <a:rPr lang="en-US" b="1" i="1">
                        <a:latin typeface="Cambria Math" panose="02040503050406030204" pitchFamily="18" charset="0"/>
                      </a:rPr>
                      <m:t>𝒄</m:t>
                    </m:r>
                  </m:oMath>
                </a14:m>
                <a:r>
                  <a:rPr lang="en-US" dirty="0"/>
                  <a:t>, and </a:t>
                </a:r>
                <a14:m>
                  <m:oMath xmlns:m="http://schemas.openxmlformats.org/officeDocument/2006/math">
                    <m:r>
                      <a:rPr lang="en-US" b="1" i="1">
                        <a:latin typeface="Cambria Math" panose="02040503050406030204" pitchFamily="18" charset="0"/>
                      </a:rPr>
                      <m:t>𝒅</m:t>
                    </m:r>
                  </m:oMath>
                </a14:m>
                <a:r>
                  <a:rPr lang="en-US" dirty="0"/>
                  <a:t> are </a:t>
                </a:r>
                <a:r>
                  <a:rPr lang="en-US" dirty="0" err="1"/>
                  <a:t>subvectors</a:t>
                </a:r>
                <a:r>
                  <a:rPr lang="en-US" dirty="0"/>
                  <a:t> of </a:t>
                </a:r>
                <a14:m>
                  <m:oMath xmlns:m="http://schemas.openxmlformats.org/officeDocument/2006/math">
                    <m:r>
                      <a:rPr lang="en-US" b="1" i="1" smtClean="0">
                        <a:latin typeface="Cambria Math" panose="02040503050406030204" pitchFamily="18" charset="0"/>
                      </a:rPr>
                      <m:t>𝒂</m:t>
                    </m:r>
                    <m:r>
                      <a:rPr lang="en-US" b="0" i="0" smtClean="0">
                        <a:latin typeface="Cambria Math" panose="02040503050406030204" pitchFamily="18" charset="0"/>
                      </a:rPr>
                      <m:t>.</m:t>
                    </m:r>
                  </m:oMath>
                </a14:m>
                <a:endParaRPr lang="en-US" dirty="0"/>
              </a:p>
              <a:p>
                <a:r>
                  <a:rPr lang="en-US" dirty="0"/>
                  <a:t>Colon notation is used to denote </a:t>
                </a:r>
                <a:r>
                  <a:rPr lang="en-US" dirty="0" err="1"/>
                  <a:t>subvectors</a:t>
                </a:r>
                <a:r>
                  <a:rPr lang="en-US" dirty="0"/>
                  <a:t>. </a:t>
                </a:r>
              </a:p>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𝑗</m:t>
                        </m:r>
                        <m:r>
                          <a:rPr lang="en-US" b="0" i="1" dirty="0" smtClean="0">
                            <a:latin typeface="Cambria Math" panose="02040503050406030204" pitchFamily="18" charset="0"/>
                          </a:rPr>
                          <m:t>:</m:t>
                        </m:r>
                        <m:r>
                          <a:rPr lang="en-US" b="0" i="1" dirty="0" smtClean="0">
                            <a:latin typeface="Cambria Math" panose="02040503050406030204" pitchFamily="18" charset="0"/>
                          </a:rPr>
                          <m:t>𝑘</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𝑘</m:t>
                            </m:r>
                          </m:sub>
                        </m:sSub>
                      </m:e>
                    </m:d>
                  </m:oMath>
                </a14:m>
                <a:endParaRPr lang="en-US" b="0" dirty="0"/>
              </a:p>
              <a:p>
                <a:r>
                  <a:rPr lang="en-US" dirty="0"/>
                  <a:t>The subscript </a:t>
                </a:r>
                <a14:m>
                  <m:oMath xmlns:m="http://schemas.openxmlformats.org/officeDocument/2006/math">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𝑘</m:t>
                    </m:r>
                  </m:oMath>
                </a14:m>
                <a:r>
                  <a:rPr lang="en-US" dirty="0"/>
                  <a:t> is called the index range. </a:t>
                </a:r>
              </a:p>
              <a:p>
                <a:r>
                  <a:rPr lang="en-US" dirty="0"/>
                  <a:t>Thus, in our example above, we have</a:t>
                </a:r>
              </a:p>
              <a:p>
                <a14:m>
                  <m:oMath xmlns:m="http://schemas.openxmlformats.org/officeDocument/2006/math">
                    <m:sSub>
                      <m:sSubPr>
                        <m:ctrlPr>
                          <a:rPr lang="en-US" i="1" dirty="0">
                            <a:latin typeface="Cambria Math" panose="02040503050406030204" pitchFamily="18" charset="0"/>
                          </a:rPr>
                        </m:ctrlPr>
                      </m:sSubPr>
                      <m:e>
                        <m:r>
                          <a:rPr lang="en-US" b="1" i="1" dirty="0" smtClean="0">
                            <a:latin typeface="Cambria Math" panose="02040503050406030204" pitchFamily="18" charset="0"/>
                          </a:rPr>
                          <m:t>𝒃</m:t>
                        </m:r>
                        <m:r>
                          <a:rPr lang="en-US" b="0" i="1" dirty="0" smtClean="0">
                            <a:latin typeface="Cambria Math" panose="02040503050406030204" pitchFamily="18" charset="0"/>
                          </a:rPr>
                          <m:t>=</m:t>
                        </m:r>
                        <m:r>
                          <a:rPr lang="en-US" i="1" dirty="0">
                            <a:latin typeface="Cambria Math" panose="02040503050406030204" pitchFamily="18" charset="0"/>
                          </a:rPr>
                          <m:t>𝑎</m:t>
                        </m:r>
                      </m:e>
                      <m:sub>
                        <m:r>
                          <a:rPr lang="en-US" b="0" i="1" dirty="0" smtClean="0">
                            <a:latin typeface="Cambria Math" panose="02040503050406030204" pitchFamily="18" charset="0"/>
                          </a:rPr>
                          <m:t>1</m:t>
                        </m:r>
                        <m:r>
                          <a:rPr lang="en-US" i="1" dirty="0">
                            <a:latin typeface="Cambria Math" panose="02040503050406030204" pitchFamily="18" charset="0"/>
                          </a:rPr>
                          <m:t>:</m:t>
                        </m:r>
                        <m:r>
                          <a:rPr lang="en-US" b="0" i="1" dirty="0" smtClean="0">
                            <a:latin typeface="Cambria Math" panose="02040503050406030204" pitchFamily="18" charset="0"/>
                          </a:rPr>
                          <m:t>𝑚</m:t>
                        </m:r>
                      </m:sub>
                    </m:sSub>
                  </m:oMath>
                </a14:m>
                <a:r>
                  <a:rPr lang="pt-BR" dirty="0"/>
                  <a:t>; </a:t>
                </a:r>
                <a14:m>
                  <m:oMath xmlns:m="http://schemas.openxmlformats.org/officeDocument/2006/math">
                    <m:sSub>
                      <m:sSubPr>
                        <m:ctrlPr>
                          <a:rPr lang="en-US" i="1" dirty="0">
                            <a:latin typeface="Cambria Math" panose="02040503050406030204" pitchFamily="18" charset="0"/>
                          </a:rPr>
                        </m:ctrlPr>
                      </m:sSubPr>
                      <m:e>
                        <m:r>
                          <a:rPr lang="en-US" b="1" i="1" dirty="0" smtClean="0">
                            <a:latin typeface="Cambria Math" panose="02040503050406030204" pitchFamily="18" charset="0"/>
                          </a:rPr>
                          <m:t>𝒄</m:t>
                        </m:r>
                        <m:r>
                          <a:rPr lang="en-US" i="1" dirty="0">
                            <a:latin typeface="Cambria Math" panose="02040503050406030204" pitchFamily="18" charset="0"/>
                          </a:rPr>
                          <m:t>=</m:t>
                        </m:r>
                        <m:r>
                          <a:rPr lang="en-US" i="1" dirty="0">
                            <a:latin typeface="Cambria Math" panose="02040503050406030204" pitchFamily="18" charset="0"/>
                          </a:rPr>
                          <m:t>𝑎</m:t>
                        </m:r>
                      </m:e>
                      <m:sub>
                        <m:r>
                          <a:rPr lang="en-US" b="0" i="1" dirty="0" smtClean="0">
                            <a:latin typeface="Cambria Math" panose="02040503050406030204" pitchFamily="18" charset="0"/>
                          </a:rPr>
                          <m:t>𝑚</m:t>
                        </m:r>
                        <m:r>
                          <a:rPr lang="en-US" b="0" i="1" dirty="0" smtClean="0">
                            <a:latin typeface="Cambria Math" panose="02040503050406030204" pitchFamily="18" charset="0"/>
                          </a:rPr>
                          <m:t>+1:</m:t>
                        </m:r>
                        <m:r>
                          <a:rPr lang="en-US" b="0" i="1" dirty="0" smtClean="0">
                            <a:latin typeface="Cambria Math" panose="02040503050406030204" pitchFamily="18" charset="0"/>
                          </a:rPr>
                          <m:t>𝑚</m:t>
                        </m:r>
                        <m:r>
                          <a:rPr lang="en-US" b="0" i="1" dirty="0" smtClean="0">
                            <a:latin typeface="Cambria Math" panose="02040503050406030204" pitchFamily="18" charset="0"/>
                          </a:rPr>
                          <m:t>+</m:t>
                        </m:r>
                        <m:r>
                          <a:rPr lang="en-US" b="0" i="1" dirty="0" smtClean="0">
                            <a:latin typeface="Cambria Math" panose="02040503050406030204" pitchFamily="18" charset="0"/>
                          </a:rPr>
                          <m:t>𝑛</m:t>
                        </m:r>
                      </m:sub>
                    </m:sSub>
                  </m:oMath>
                </a14:m>
                <a:r>
                  <a:rPr lang="pt-BR" dirty="0"/>
                  <a:t>, </a:t>
                </a:r>
                <a14:m>
                  <m:oMath xmlns:m="http://schemas.openxmlformats.org/officeDocument/2006/math">
                    <m:sSub>
                      <m:sSubPr>
                        <m:ctrlPr>
                          <a:rPr lang="en-US" i="1" dirty="0">
                            <a:latin typeface="Cambria Math" panose="02040503050406030204" pitchFamily="18" charset="0"/>
                          </a:rPr>
                        </m:ctrlPr>
                      </m:sSubPr>
                      <m:e>
                        <m:r>
                          <a:rPr lang="en-US" b="1" i="1" dirty="0" smtClean="0">
                            <a:latin typeface="Cambria Math" panose="02040503050406030204" pitchFamily="18" charset="0"/>
                          </a:rPr>
                          <m:t>𝒅</m:t>
                        </m:r>
                        <m:r>
                          <a:rPr lang="en-US" i="1" dirty="0">
                            <a:latin typeface="Cambria Math" panose="02040503050406030204" pitchFamily="18" charset="0"/>
                          </a:rPr>
                          <m:t>=</m:t>
                        </m:r>
                        <m:r>
                          <a:rPr lang="en-US" i="1" dirty="0">
                            <a:latin typeface="Cambria Math" panose="02040503050406030204" pitchFamily="18" charset="0"/>
                          </a:rPr>
                          <m:t>𝑎</m:t>
                        </m:r>
                      </m:e>
                      <m:sub>
                        <m:r>
                          <a:rPr lang="en-US" i="1" dirty="0">
                            <a:latin typeface="Cambria Math" panose="02040503050406030204" pitchFamily="18" charset="0"/>
                          </a:rPr>
                          <m:t>𝑚</m:t>
                        </m:r>
                        <m:r>
                          <a:rPr lang="en-US" i="1" dirty="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+1:</m:t>
                        </m:r>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𝑙</m:t>
                        </m:r>
                      </m:sub>
                    </m:sSub>
                  </m:oMath>
                </a14:m>
                <a:endParaRPr lang="pt-BR" dirty="0"/>
              </a:p>
              <a:p>
                <a:r>
                  <a:rPr lang="en-US" dirty="0"/>
                  <a:t>Concrete example:  </a:t>
                </a:r>
                <a14:m>
                  <m:oMath xmlns:m="http://schemas.openxmlformats.org/officeDocument/2006/math">
                    <m:r>
                      <a:rPr lang="en-US" b="1" i="1" dirty="0" smtClean="0">
                        <a:latin typeface="Cambria Math" panose="02040503050406030204" pitchFamily="18" charset="0"/>
                      </a:rPr>
                      <m:t>𝒛</m:t>
                    </m:r>
                    <m:r>
                      <a:rPr lang="en-US" i="1" dirty="0">
                        <a:latin typeface="Cambria Math" panose="02040503050406030204" pitchFamily="18" charset="0"/>
                      </a:rPr>
                      <m:t>=</m:t>
                    </m:r>
                    <m:d>
                      <m:dPr>
                        <m:ctrlPr>
                          <a:rPr lang="en-US" i="1" dirty="0">
                            <a:latin typeface="Cambria Math" panose="02040503050406030204" pitchFamily="18" charset="0"/>
                          </a:rPr>
                        </m:ctrlPr>
                      </m:dPr>
                      <m:e>
                        <m:r>
                          <a:rPr lang="en-US" b="0" i="1" dirty="0" smtClean="0">
                            <a:latin typeface="Cambria Math" panose="02040503050406030204" pitchFamily="18" charset="0"/>
                          </a:rPr>
                          <m:t>1</m:t>
                        </m:r>
                        <m:r>
                          <a:rPr lang="en-US" i="1" dirty="0">
                            <a:latin typeface="Cambria Math" panose="02040503050406030204" pitchFamily="18" charset="0"/>
                          </a:rPr>
                          <m:t>,</m:t>
                        </m:r>
                        <m:r>
                          <a:rPr lang="en-US" b="0" i="1" dirty="0" smtClean="0">
                            <a:latin typeface="Cambria Math" panose="02040503050406030204" pitchFamily="18" charset="0"/>
                          </a:rPr>
                          <m:t>1</m:t>
                        </m:r>
                        <m:r>
                          <a:rPr lang="en-US" i="1" dirty="0">
                            <a:latin typeface="Cambria Math" panose="02040503050406030204" pitchFamily="18" charset="0"/>
                          </a:rPr>
                          <m:t>,</m:t>
                        </m:r>
                        <m:r>
                          <a:rPr lang="en-US" b="0" i="1" dirty="0" smtClean="0">
                            <a:latin typeface="Cambria Math" panose="02040503050406030204" pitchFamily="18" charset="0"/>
                          </a:rPr>
                          <m:t>2,0</m:t>
                        </m:r>
                      </m:e>
                    </m:d>
                  </m:oMath>
                </a14:m>
                <a:endParaRPr lang="en-US" dirty="0"/>
              </a:p>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2:3</m:t>
                        </m:r>
                      </m:sub>
                    </m:sSub>
                    <m:r>
                      <a:rPr lang="en-US" i="1" dirty="0">
                        <a:latin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1,2</m:t>
                        </m:r>
                      </m:e>
                    </m:d>
                  </m:oMath>
                </a14:m>
                <a:r>
                  <a:rPr lang="en-US" dirty="0"/>
                  <a:t> and</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b="0" i="1" dirty="0" smtClean="0">
                            <a:latin typeface="Cambria Math" panose="02040503050406030204" pitchFamily="18" charset="0"/>
                          </a:rPr>
                          <m:t>3</m:t>
                        </m:r>
                        <m:r>
                          <a:rPr lang="en-US" i="1" dirty="0">
                            <a:latin typeface="Cambria Math" panose="02040503050406030204" pitchFamily="18" charset="0"/>
                          </a:rPr>
                          <m:t>:</m:t>
                        </m:r>
                        <m:r>
                          <a:rPr lang="en-US" b="0" i="1" dirty="0" smtClean="0">
                            <a:latin typeface="Cambria Math" panose="02040503050406030204" pitchFamily="18" charset="0"/>
                          </a:rPr>
                          <m:t>4</m:t>
                        </m:r>
                      </m:sub>
                    </m:sSub>
                    <m:r>
                      <a:rPr lang="en-US" i="1" dirty="0">
                        <a:latin typeface="Cambria Math" panose="02040503050406030204" pitchFamily="18" charset="0"/>
                      </a:rPr>
                      <m:t>=</m:t>
                    </m:r>
                    <m:d>
                      <m:dPr>
                        <m:ctrlPr>
                          <a:rPr lang="en-US" i="1" dirty="0">
                            <a:latin typeface="Cambria Math" panose="02040503050406030204" pitchFamily="18" charset="0"/>
                          </a:rPr>
                        </m:ctrlPr>
                      </m:dPr>
                      <m:e>
                        <m:r>
                          <a:rPr lang="en-US" b="0" i="1" dirty="0" smtClean="0">
                            <a:latin typeface="Cambria Math" panose="02040503050406030204" pitchFamily="18" charset="0"/>
                          </a:rPr>
                          <m:t>2</m:t>
                        </m:r>
                        <m:r>
                          <a:rPr lang="en-US" i="1" dirty="0">
                            <a:latin typeface="Cambria Math" panose="02040503050406030204" pitchFamily="18" charset="0"/>
                          </a:rPr>
                          <m:t>,</m:t>
                        </m:r>
                        <m:r>
                          <a:rPr lang="en-US" b="0" i="1" dirty="0" smtClean="0">
                            <a:latin typeface="Cambria Math" panose="02040503050406030204" pitchFamily="18" charset="0"/>
                          </a:rPr>
                          <m:t>0</m:t>
                        </m:r>
                      </m:e>
                    </m:d>
                  </m:oMath>
                </a14:m>
                <a:endParaRPr lang="en-US" dirty="0"/>
              </a:p>
              <a:p>
                <a:pPr marL="0" indent="0">
                  <a:buNone/>
                </a:pPr>
                <a:r>
                  <a:rPr lang="en-US" dirty="0"/>
                  <a:t>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00125"/>
                <a:ext cx="7886700" cy="5601018"/>
              </a:xfrm>
              <a:blipFill>
                <a:blip r:embed="rId2"/>
                <a:stretch>
                  <a:fillRect l="-1546" t="-1741"/>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9</a:t>
            </a:fld>
            <a:endParaRPr lang="en-US" sz="2000" dirty="0"/>
          </a:p>
        </p:txBody>
      </p:sp>
    </p:spTree>
    <p:extLst>
      <p:ext uri="{BB962C8B-B14F-4D97-AF65-F5344CB8AC3E}">
        <p14:creationId xmlns:p14="http://schemas.microsoft.com/office/powerpoint/2010/main" val="5322041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4000" dirty="0"/>
              <a:t>Orthogonal and Orthonormal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Examples:</a:t>
                </a:r>
              </a:p>
              <a:p>
                <a:r>
                  <a:rPr lang="en-US" dirty="0"/>
                  <a:t>The standard unit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dirty="0"/>
                  <a:t>-vectors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𝒆</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𝒆</m:t>
                        </m:r>
                      </m:e>
                      <m:sub>
                        <m:r>
                          <a:rPr lang="en-US" b="0" i="1" smtClean="0">
                            <a:latin typeface="Cambria Math" panose="02040503050406030204" pitchFamily="18" charset="0"/>
                          </a:rPr>
                          <m:t>𝑛</m:t>
                        </m:r>
                      </m:sub>
                    </m:sSub>
                  </m:oMath>
                </a14:m>
                <a:r>
                  <a:rPr lang="en-US" dirty="0"/>
                  <a:t>are orthonormal.</a:t>
                </a:r>
              </a:p>
              <a:p>
                <a:endParaRPr lang="en-US" dirty="0"/>
              </a:p>
              <a:p>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rPr>
                                <m:t>0</m:t>
                              </m:r>
                            </m:e>
                          </m:mr>
                          <m:mr>
                            <m:e>
                              <m:r>
                                <a:rPr lang="en-US" b="0" i="1" smtClean="0">
                                  <a:latin typeface="Cambria Math" panose="02040503050406030204" pitchFamily="18" charset="0"/>
                                </a:rPr>
                                <m:t>−1</m:t>
                              </m:r>
                            </m:e>
                          </m:mr>
                        </m:m>
                      </m:e>
                    </m:d>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i="1">
                                  <a:latin typeface="Cambria Math" panose="02040503050406030204" pitchFamily="18" charset="0"/>
                                </a:rPr>
                                <m:t>1</m:t>
                              </m:r>
                            </m:e>
                          </m:mr>
                          <m:mr>
                            <m:e>
                              <m:r>
                                <a:rPr lang="en-US" i="1">
                                  <a:latin typeface="Cambria Math" panose="02040503050406030204" pitchFamily="18" charset="0"/>
                                </a:rPr>
                                <m:t>0</m:t>
                              </m:r>
                            </m:e>
                          </m:mr>
                        </m:m>
                      </m:e>
                    </m:d>
                  </m:oMath>
                </a14:m>
                <a:r>
                  <a:rPr lang="en-US" dirty="0"/>
                  <a:t>,</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3</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i="1">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endParaRPr lang="en-US" dirty="0"/>
              </a:p>
              <a:p>
                <a:pPr marL="0" indent="0">
                  <a:buNone/>
                </a:pPr>
                <a:r>
                  <a:rPr lang="en-US" dirty="0"/>
                  <a:t>are orthonormal.</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90</a:t>
            </a:fld>
            <a:endParaRPr lang="en-US" sz="2000" dirty="0"/>
          </a:p>
        </p:txBody>
      </p:sp>
    </p:spTree>
    <p:extLst>
      <p:ext uri="{BB962C8B-B14F-4D97-AF65-F5344CB8AC3E}">
        <p14:creationId xmlns:p14="http://schemas.microsoft.com/office/powerpoint/2010/main" val="34200750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4000" dirty="0"/>
              <a:t>Orthogonal and Orthonormal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sz="2400" dirty="0"/>
                  <a:t>Orthonormal vectors </a:t>
                </a:r>
                <a14:m>
                  <m:oMath xmlns:m="http://schemas.openxmlformats.org/officeDocument/2006/math">
                    <m:sSub>
                      <m:sSubPr>
                        <m:ctrlPr>
                          <a:rPr lang="en-US" sz="2400" i="1">
                            <a:latin typeface="Cambria Math" panose="02040503050406030204" pitchFamily="18" charset="0"/>
                          </a:rPr>
                        </m:ctrlPr>
                      </m:sSubPr>
                      <m:e>
                        <m:r>
                          <a:rPr lang="en-US" sz="2400" b="1" i="1" smtClean="0">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smtClean="0">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smtClean="0">
                            <a:latin typeface="Cambria Math" panose="02040503050406030204" pitchFamily="18" charset="0"/>
                          </a:rPr>
                          <m:t>𝒂</m:t>
                        </m:r>
                      </m:e>
                      <m:sub>
                        <m:r>
                          <a:rPr lang="en-US" sz="2400" i="1">
                            <a:latin typeface="Cambria Math" panose="02040503050406030204" pitchFamily="18" charset="0"/>
                          </a:rPr>
                          <m:t>𝑛</m:t>
                        </m:r>
                      </m:sub>
                    </m:sSub>
                  </m:oMath>
                </a14:m>
                <a:r>
                  <a:rPr lang="en-US" sz="2400" dirty="0"/>
                  <a:t> in </a:t>
                </a:r>
                <a14:m>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a:rPr lang="en-US" sz="2400" b="0" i="1" smtClean="0">
                        <a:latin typeface="Cambria Math" panose="02040503050406030204" pitchFamily="18" charset="0"/>
                        <a:ea typeface="Cambria Math" panose="02040503050406030204" pitchFamily="18" charset="0"/>
                      </a:rPr>
                      <m:t> </m:t>
                    </m:r>
                  </m:oMath>
                </a14:m>
                <a:r>
                  <a:rPr lang="en-US" sz="2400" dirty="0"/>
                  <a:t>in </a:t>
                </a:r>
                <a14:m>
                  <m:oMath xmlns:m="http://schemas.openxmlformats.org/officeDocument/2006/math">
                    <m:r>
                      <a:rPr lang="en-US" sz="2400" b="0" i="1" smtClean="0">
                        <a:latin typeface="Cambria Math" panose="02040503050406030204" pitchFamily="18" charset="0"/>
                      </a:rPr>
                      <m:t>𝑛</m:t>
                    </m:r>
                  </m:oMath>
                </a14:m>
                <a:r>
                  <a:rPr lang="en-US" sz="2400" dirty="0"/>
                  <a:t> dimensional space are linearly independent.</a:t>
                </a:r>
              </a:p>
              <a:p>
                <a:pPr marL="0" indent="0">
                  <a:buNone/>
                </a:pPr>
                <a:r>
                  <a:rPr lang="en-US" sz="2400" dirty="0"/>
                  <a:t>Proof</a:t>
                </a:r>
              </a:p>
              <a:p>
                <a:pPr marL="0" indent="0">
                  <a:buNone/>
                </a:pPr>
                <a:r>
                  <a:rPr lang="en-US" sz="2400" dirty="0"/>
                  <a:t>Consider</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𝑘</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sz="2400" b="1" dirty="0"/>
              </a:p>
              <a:p>
                <a:pPr marL="0" indent="0">
                  <a:buNone/>
                </a:pPr>
                <a:r>
                  <a:rPr lang="en-US" sz="2400" dirty="0"/>
                  <a:t>Taking the inner product of this equality with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b="0" i="1" smtClean="0">
                            <a:latin typeface="Cambria Math" panose="02040503050406030204" pitchFamily="18" charset="0"/>
                          </a:rPr>
                          <m:t>𝑖</m:t>
                        </m:r>
                      </m:sub>
                    </m:sSub>
                  </m:oMath>
                </a14:m>
                <a:r>
                  <a:rPr lang="en-US" sz="2400" dirty="0"/>
                  <a:t> yields</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𝑖</m:t>
                                  </m:r>
                                </m:sub>
                              </m:sSub>
                            </m:e>
                          </m:d>
                        </m:e>
                        <m:sup>
                          <m:r>
                            <m:rPr>
                              <m:sty m:val="p"/>
                            </m:rPr>
                            <a:rPr lang="en-US" sz="2400">
                              <a:latin typeface="Cambria Math" panose="02040503050406030204" pitchFamily="18" charset="0"/>
                            </a:rPr>
                            <m:t>T</m:t>
                          </m:r>
                        </m:sup>
                      </m:sSup>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2</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𝑖</m:t>
                                  </m:r>
                                </m:sub>
                              </m:sSub>
                            </m:e>
                          </m:d>
                        </m:e>
                        <m:sup>
                          <m:r>
                            <m:rPr>
                              <m:sty m:val="p"/>
                            </m:rPr>
                            <a:rPr lang="en-US" sz="2400">
                              <a:latin typeface="Cambria Math" panose="02040503050406030204" pitchFamily="18" charset="0"/>
                            </a:rPr>
                            <m:t>T</m:t>
                          </m:r>
                        </m:sup>
                      </m:sSup>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𝑘</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𝑖</m:t>
                                  </m:r>
                                </m:sub>
                              </m:sSub>
                            </m:e>
                          </m:d>
                        </m:e>
                        <m:sup>
                          <m:r>
                            <m:rPr>
                              <m:sty m:val="p"/>
                            </m:rPr>
                            <a:rPr lang="en-US" sz="2400">
                              <a:latin typeface="Cambria Math" panose="02040503050406030204" pitchFamily="18" charset="0"/>
                            </a:rPr>
                            <m:t>T</m:t>
                          </m:r>
                        </m:sup>
                      </m:sSup>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𝑛</m:t>
                          </m:r>
                        </m:sub>
                      </m:sSub>
                      <m:r>
                        <a:rPr lang="en-US" sz="2400" i="1">
                          <a:latin typeface="Cambria Math" panose="02040503050406030204" pitchFamily="18" charset="0"/>
                        </a:rPr>
                        <m:t>=</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𝑖</m:t>
                                  </m:r>
                                </m:sub>
                              </m:sSub>
                            </m:e>
                          </m:d>
                        </m:e>
                        <m:sup>
                          <m:r>
                            <m:rPr>
                              <m:sty m:val="p"/>
                            </m:rPr>
                            <a:rPr lang="en-US" sz="2400" b="0" i="0" smtClean="0">
                              <a:latin typeface="Cambria Math" panose="02040503050406030204" pitchFamily="18" charset="0"/>
                            </a:rPr>
                            <m:t>T</m:t>
                          </m:r>
                        </m:sup>
                      </m:sSup>
                      <m:r>
                        <a:rPr lang="en-US" sz="2400" b="1" i="1" smtClean="0">
                          <a:latin typeface="Cambria Math" panose="02040503050406030204" pitchFamily="18" charset="0"/>
                        </a:rPr>
                        <m:t>𝟎</m:t>
                      </m:r>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𝑖</m:t>
                          </m:r>
                        </m:sub>
                      </m:sSub>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𝑖</m:t>
                                  </m:r>
                                </m:sub>
                              </m:sSub>
                            </m:e>
                          </m:d>
                        </m:e>
                        <m:sup>
                          <m:r>
                            <m:rPr>
                              <m:sty m:val="p"/>
                            </m:rPr>
                            <a:rPr lang="en-US" sz="2400">
                              <a:latin typeface="Cambria Math" panose="02040503050406030204" pitchFamily="18" charset="0"/>
                            </a:rPr>
                            <m:t>T</m:t>
                          </m:r>
                        </m:sup>
                      </m:sSup>
                      <m:sSub>
                        <m:sSubPr>
                          <m:ctrlPr>
                            <a:rPr lang="en-US" sz="2400" i="1" smtClean="0">
                              <a:latin typeface="Cambria Math" panose="02040503050406030204" pitchFamily="18" charset="0"/>
                            </a:rPr>
                          </m:ctrlPr>
                        </m:sSubPr>
                        <m:e>
                          <m:r>
                            <a:rPr lang="en-US" sz="2400" b="1" i="1">
                              <a:latin typeface="Cambria Math" panose="02040503050406030204" pitchFamily="18" charset="0"/>
                            </a:rPr>
                            <m:t>𝒂</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=0</m:t>
                      </m:r>
                    </m:oMath>
                  </m:oMathPara>
                </a14:m>
                <a:endParaRPr lang="en-US"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rPr>
                        <m:t>=0</m:t>
                      </m:r>
                    </m:oMath>
                  </m:oMathPara>
                </a14:m>
                <a:endParaRPr lang="en-US" sz="2400" i="1" dirty="0">
                  <a:latin typeface="Cambria Math" panose="02040503050406030204" pitchFamily="18" charset="0"/>
                </a:endParaRPr>
              </a:p>
              <a:p>
                <a:pPr marL="0" indent="0">
                  <a:buNone/>
                </a:pPr>
                <a:r>
                  <a:rPr lang="en-US" sz="2400" dirty="0">
                    <a:latin typeface="Cambria Math" panose="02040503050406030204" pitchFamily="18" charset="0"/>
                  </a:rPr>
                  <a:t>for all </a:t>
                </a:r>
                <a14:m>
                  <m:oMath xmlns:m="http://schemas.openxmlformats.org/officeDocument/2006/math">
                    <m:r>
                      <a:rPr lang="en-US" sz="2400" i="1">
                        <a:latin typeface="Cambria Math" panose="02040503050406030204" pitchFamily="18" charset="0"/>
                        <a:ea typeface="Cambria Math" panose="02040503050406030204" pitchFamily="18" charset="0"/>
                      </a:rPr>
                      <m:t>𝑖</m:t>
                    </m:r>
                  </m:oMath>
                </a14:m>
                <a:r>
                  <a:rPr lang="en-US" sz="2400" b="0" dirty="0">
                    <a:latin typeface="Cambria Math" panose="02040503050406030204" pitchFamily="18" charset="0"/>
                  </a:rPr>
                  <a:t>.</a:t>
                </a:r>
              </a:p>
              <a:p>
                <a:pPr marL="0" indent="0">
                  <a:buNone/>
                </a:pPr>
                <a:r>
                  <a:rPr lang="en-US" sz="2400" dirty="0">
                    <a:latin typeface="Cambria Math" panose="02040503050406030204" pitchFamily="18" charset="0"/>
                  </a:rPr>
                  <a:t>That means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𝒂</m:t>
                        </m:r>
                      </m:e>
                      <m:sub>
                        <m:r>
                          <a:rPr lang="en-US" sz="2400" i="1">
                            <a:latin typeface="Cambria Math" panose="02040503050406030204" pitchFamily="18" charset="0"/>
                          </a:rPr>
                          <m:t>𝑛</m:t>
                        </m:r>
                      </m:sub>
                    </m:sSub>
                  </m:oMath>
                </a14:m>
                <a:r>
                  <a:rPr lang="en-US" sz="2400" dirty="0"/>
                  <a:t> form a basis.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097" t="-1527"/>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91</a:t>
            </a:fld>
            <a:endParaRPr lang="en-US" sz="2000" dirty="0"/>
          </a:p>
        </p:txBody>
      </p:sp>
    </p:spTree>
    <p:extLst>
      <p:ext uri="{BB962C8B-B14F-4D97-AF65-F5344CB8AC3E}">
        <p14:creationId xmlns:p14="http://schemas.microsoft.com/office/powerpoint/2010/main" val="14051418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rmAutofit fontScale="90000"/>
          </a:bodyPr>
          <a:lstStyle/>
          <a:p>
            <a:r>
              <a:rPr lang="en-US" sz="4000" dirty="0"/>
              <a:t>Orthogonal and Orthonormal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14424"/>
                <a:ext cx="8334375" cy="5591175"/>
              </a:xfrm>
            </p:spPr>
            <p:txBody>
              <a:bodyPr>
                <a:noAutofit/>
              </a:bodyPr>
              <a:lstStyle/>
              <a:p>
                <a:pPr marL="0" indent="0">
                  <a:buNone/>
                </a:pPr>
                <a:r>
                  <a:rPr lang="en-US" dirty="0"/>
                  <a:t>Given a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dirty="0"/>
                  <a:t>–vector </a:t>
                </a:r>
                <a14:m>
                  <m:oMath xmlns:m="http://schemas.openxmlformats.org/officeDocument/2006/math">
                    <m:r>
                      <a:rPr lang="en-US" b="1" i="1" smtClean="0">
                        <a:latin typeface="Cambria Math" panose="02040503050406030204" pitchFamily="18" charset="0"/>
                      </a:rPr>
                      <m:t>𝒙</m:t>
                    </m:r>
                  </m:oMath>
                </a14:m>
                <a:r>
                  <a:rPr lang="en-US" dirty="0"/>
                  <a:t> and a set of orthonormal vectors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smtClean="0">
                            <a:latin typeface="Cambria Math" panose="02040503050406030204" pitchFamily="18" charset="0"/>
                          </a:rPr>
                          <m:t>𝒂</m:t>
                        </m:r>
                      </m:e>
                      <m:sub>
                        <m:r>
                          <a:rPr lang="en-US" i="1">
                            <a:latin typeface="Cambria Math" panose="02040503050406030204" pitchFamily="18" charset="0"/>
                          </a:rPr>
                          <m:t>𝑛</m:t>
                        </m:r>
                      </m:sub>
                    </m:sSub>
                  </m:oMath>
                </a14:m>
                <a:r>
                  <a:rPr lang="en-US" dirty="0"/>
                  <a:t>.</a:t>
                </a:r>
              </a:p>
              <a:p>
                <a:pPr marL="0" indent="0">
                  <a:buNone/>
                </a:pPr>
                <a:r>
                  <a:rPr lang="en-US" dirty="0"/>
                  <a:t>The vector </a:t>
                </a:r>
                <a14:m>
                  <m:oMath xmlns:m="http://schemas.openxmlformats.org/officeDocument/2006/math">
                    <m:r>
                      <a:rPr lang="en-US" b="1" i="1">
                        <a:latin typeface="Cambria Math" panose="02040503050406030204" pitchFamily="18" charset="0"/>
                      </a:rPr>
                      <m:t>𝒙</m:t>
                    </m:r>
                  </m:oMath>
                </a14:m>
                <a:r>
                  <a:rPr lang="en-US" dirty="0"/>
                  <a:t> can be written as a linear combination of the orthonormal vectors. And the coefficients are unique. </a:t>
                </a: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𝒙</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𝑛</m:t>
                          </m:r>
                        </m:sub>
                      </m:sSub>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b="0" i="1" smtClean="0">
                              <a:latin typeface="Cambria Math" panose="02040503050406030204" pitchFamily="18" charset="0"/>
                            </a:rPr>
                            <m:t>𝑛</m:t>
                          </m:r>
                        </m:sub>
                      </m:sSub>
                    </m:oMath>
                  </m:oMathPara>
                </a14:m>
                <a:endParaRPr lang="en-US" dirty="0"/>
              </a:p>
              <a:p>
                <a:pPr marL="0" indent="0">
                  <a:buNone/>
                </a:pPr>
                <a:r>
                  <a:rPr lang="en-US" dirty="0"/>
                  <a:t>Taking the inner product of this equality with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𝑖</m:t>
                        </m:r>
                      </m:sub>
                    </m:sSub>
                  </m:oMath>
                </a14:m>
                <a:r>
                  <a:rPr lang="en-US" dirty="0"/>
                  <a:t> yields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𝑖</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𝑖</m:t>
                                  </m:r>
                                </m:sub>
                              </m:sSub>
                            </m:e>
                          </m:d>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𝑖</m:t>
                                  </m:r>
                                </m:sub>
                              </m:sSub>
                            </m:e>
                          </m:d>
                        </m:e>
                        <m:sup>
                          <m:r>
                            <m:rPr>
                              <m:sty m:val="p"/>
                            </m:rPr>
                            <a:rPr lang="en-US">
                              <a:latin typeface="Cambria Math" panose="02040503050406030204" pitchFamily="18" charset="0"/>
                            </a:rPr>
                            <m:t>T</m:t>
                          </m:r>
                        </m:sup>
                      </m:sSup>
                      <m:r>
                        <a:rPr lang="en-US" b="1" i="1" smtClean="0">
                          <a:latin typeface="Cambria Math" panose="02040503050406030204" pitchFamily="18" charset="0"/>
                        </a:rPr>
                        <m:t>𝒙</m:t>
                      </m:r>
                    </m:oMath>
                  </m:oMathPara>
                </a14:m>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𝑖</m:t>
                                  </m:r>
                                </m:sub>
                              </m:sSub>
                            </m:e>
                          </m:d>
                        </m:e>
                        <m:sup>
                          <m:r>
                            <m:rPr>
                              <m:sty m:val="p"/>
                            </m:rPr>
                            <a:rPr lang="en-US">
                              <a:latin typeface="Cambria Math" panose="02040503050406030204" pitchFamily="18" charset="0"/>
                            </a:rPr>
                            <m:t>T</m:t>
                          </m:r>
                        </m:sup>
                      </m:sSup>
                      <m:r>
                        <a:rPr lang="en-US" b="1" i="1">
                          <a:latin typeface="Cambria Math" panose="02040503050406030204" pitchFamily="18" charset="0"/>
                        </a:rPr>
                        <m:t>𝒙</m:t>
                      </m:r>
                    </m:oMath>
                  </m:oMathPara>
                </a14:m>
                <a:endParaRPr lang="en-US" b="1" i="1" dirty="0">
                  <a:latin typeface="Cambria Math" panose="02040503050406030204" pitchFamily="18" charset="0"/>
                </a:endParaRPr>
              </a:p>
              <a:p>
                <a:pPr marL="0" indent="0">
                  <a:buNone/>
                </a:pPr>
                <a:endParaRPr lang="en-US" b="1" i="1" dirty="0">
                  <a:latin typeface="Cambria Math" panose="02040503050406030204" pitchFamily="18" charset="0"/>
                </a:endParaRP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14424"/>
                <a:ext cx="8334375" cy="5591175"/>
              </a:xfrm>
              <a:blipFill>
                <a:blip r:embed="rId2"/>
                <a:stretch>
                  <a:fillRect l="-1463" t="-185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92</a:t>
            </a:fld>
            <a:endParaRPr lang="en-US" sz="2000" dirty="0"/>
          </a:p>
        </p:txBody>
      </p:sp>
    </p:spTree>
    <p:extLst>
      <p:ext uri="{BB962C8B-B14F-4D97-AF65-F5344CB8AC3E}">
        <p14:creationId xmlns:p14="http://schemas.microsoft.com/office/powerpoint/2010/main" val="2322330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800"/>
            <a:ext cx="7886700" cy="705168"/>
          </a:xfrm>
        </p:spPr>
        <p:txBody>
          <a:bodyPr>
            <a:normAutofit fontScale="90000"/>
          </a:bodyPr>
          <a:lstStyle/>
          <a:p>
            <a:r>
              <a:rPr lang="en-US" sz="4000" dirty="0"/>
              <a:t>Floating point operations </a:t>
            </a:r>
            <a:br>
              <a:rPr lang="en-US" sz="4000" dirty="0"/>
            </a:br>
            <a:endParaRPr lang="en-US" sz="4000" dirty="0"/>
          </a:p>
        </p:txBody>
      </p:sp>
      <p:sp>
        <p:nvSpPr>
          <p:cNvPr id="3" name="Content Placeholder 2"/>
          <p:cNvSpPr>
            <a:spLocks noGrp="1"/>
          </p:cNvSpPr>
          <p:nvPr>
            <p:ph idx="1"/>
          </p:nvPr>
        </p:nvSpPr>
        <p:spPr>
          <a:xfrm>
            <a:off x="404812" y="1266825"/>
            <a:ext cx="8334375" cy="5591175"/>
          </a:xfrm>
        </p:spPr>
        <p:txBody>
          <a:bodyPr>
            <a:noAutofit/>
          </a:bodyPr>
          <a:lstStyle/>
          <a:p>
            <a:r>
              <a:rPr lang="en-US" sz="2400" dirty="0"/>
              <a:t>When computers carry out addition, subtraction, multiplication, division, or other arithmetic operations on numbers represented in floating point format, the result is rounded to the nearest floating point number. For 64-bit, the number of significant decimal digits (after the decimal point) is   around 11 (1.3333333333x10</a:t>
            </a:r>
            <a:r>
              <a:rPr lang="en-US" sz="2400" baseline="30000" dirty="0"/>
              <a:t>10 </a:t>
            </a:r>
            <a:r>
              <a:rPr lang="en-US" sz="2400" dirty="0"/>
              <a:t>). For 32-bit, the number of significant decimal digits is around 4-5 after the decimal point (1.3333x10</a:t>
            </a:r>
            <a:r>
              <a:rPr lang="en-US" sz="2400" baseline="30000" dirty="0"/>
              <a:t>10 </a:t>
            </a:r>
            <a:r>
              <a:rPr lang="en-US" sz="2400" dirty="0"/>
              <a:t>).</a:t>
            </a:r>
          </a:p>
          <a:p>
            <a:r>
              <a:rPr lang="en-US" sz="2400" dirty="0"/>
              <a:t>These operations  create very small error in the computed result is called (floating point) round-off error. In most applications, these very small errors have no practical effect. </a:t>
            </a:r>
          </a:p>
          <a:p>
            <a:r>
              <a:rPr lang="en-US" sz="2400" dirty="0"/>
              <a:t>But you add a lot of number together with different ranges, your results may have large error. </a:t>
            </a:r>
          </a:p>
        </p:txBody>
      </p:sp>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93</a:t>
            </a:fld>
            <a:endParaRPr lang="en-US" sz="2000" dirty="0"/>
          </a:p>
        </p:txBody>
      </p:sp>
    </p:spTree>
    <p:extLst>
      <p:ext uri="{BB962C8B-B14F-4D97-AF65-F5344CB8AC3E}">
        <p14:creationId xmlns:p14="http://schemas.microsoft.com/office/powerpoint/2010/main" val="40745932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Autofit/>
          </a:bodyPr>
          <a:lstStyle/>
          <a:p>
            <a:r>
              <a:rPr lang="en-US" sz="3200" b="1" dirty="0"/>
              <a:t>Flop counts and complexity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4812" y="1266825"/>
                <a:ext cx="8334375" cy="5591175"/>
              </a:xfrm>
            </p:spPr>
            <p:txBody>
              <a:bodyPr>
                <a:noAutofit/>
              </a:bodyPr>
              <a:lstStyle/>
              <a:p>
                <a:r>
                  <a:rPr lang="en-US" sz="2400" dirty="0"/>
                  <a:t>Operations, likes scalar multiplication, vector addition, and the inner product, involve elementary operations (addition and multiplications).</a:t>
                </a:r>
              </a:p>
              <a:p>
                <a:r>
                  <a:rPr lang="en-US" sz="2400" dirty="0">
                    <a:solidFill>
                      <a:srgbClr val="FF0000"/>
                    </a:solidFill>
                    <a:ea typeface="Cambria Math" panose="02040503050406030204" pitchFamily="18" charset="0"/>
                  </a:rPr>
                  <a:t>Given two </a:t>
                </a:r>
                <a14:m>
                  <m:oMath xmlns:m="http://schemas.openxmlformats.org/officeDocument/2006/math">
                    <m:r>
                      <a:rPr lang="en-US" sz="2400" b="0" i="1" dirty="0" smtClean="0">
                        <a:solidFill>
                          <a:srgbClr val="FF0000"/>
                        </a:solidFill>
                        <a:latin typeface="Cambria Math" panose="02040503050406030204" pitchFamily="18" charset="0"/>
                        <a:ea typeface="Cambria Math" panose="02040503050406030204" pitchFamily="18" charset="0"/>
                      </a:rPr>
                      <m:t>𝑛</m:t>
                    </m:r>
                  </m:oMath>
                </a14:m>
                <a:r>
                  <a:rPr lang="en-US" sz="2400" b="1" dirty="0">
                    <a:solidFill>
                      <a:srgbClr val="FF0000"/>
                    </a:solidFill>
                    <a:ea typeface="Cambria Math" panose="02040503050406030204" pitchFamily="18" charset="0"/>
                  </a:rPr>
                  <a:t>-</a:t>
                </a:r>
                <a:r>
                  <a:rPr lang="en-US" sz="2400" dirty="0">
                    <a:solidFill>
                      <a:srgbClr val="FF0000"/>
                    </a:solidFill>
                    <a:ea typeface="Cambria Math" panose="02040503050406030204" pitchFamily="18" charset="0"/>
                  </a:rPr>
                  <a:t>vectors</a:t>
                </a:r>
                <a:r>
                  <a:rPr lang="en-US" sz="2400" b="1" dirty="0">
                    <a:solidFill>
                      <a:srgbClr val="FF0000"/>
                    </a:solidFill>
                    <a:ea typeface="Cambria Math" panose="02040503050406030204" pitchFamily="18" charset="0"/>
                  </a:rPr>
                  <a:t> </a:t>
                </a:r>
                <a14:m>
                  <m:oMath xmlns:m="http://schemas.openxmlformats.org/officeDocument/2006/math">
                    <m:r>
                      <a:rPr lang="en-US" sz="2400" b="1" i="1" smtClean="0">
                        <a:solidFill>
                          <a:srgbClr val="FF0000"/>
                        </a:solidFill>
                        <a:latin typeface="Cambria Math" panose="02040503050406030204" pitchFamily="18" charset="0"/>
                        <a:ea typeface="Cambria Math" panose="02040503050406030204" pitchFamily="18" charset="0"/>
                      </a:rPr>
                      <m:t>𝒂</m:t>
                    </m:r>
                  </m:oMath>
                </a14:m>
                <a:r>
                  <a:rPr lang="en-US" sz="2400" dirty="0">
                    <a:solidFill>
                      <a:srgbClr val="FF0000"/>
                    </a:solidFill>
                  </a:rPr>
                  <a:t> and </a:t>
                </a:r>
                <a14:m>
                  <m:oMath xmlns:m="http://schemas.openxmlformats.org/officeDocument/2006/math">
                    <m:r>
                      <a:rPr lang="en-US" sz="2400" b="1" i="1" dirty="0">
                        <a:solidFill>
                          <a:srgbClr val="FF0000"/>
                        </a:solidFill>
                        <a:latin typeface="Cambria Math" panose="02040503050406030204" pitchFamily="18" charset="0"/>
                      </a:rPr>
                      <m:t>𝒃</m:t>
                    </m:r>
                  </m:oMath>
                </a14:m>
                <a:r>
                  <a:rPr lang="en-US" sz="2400" dirty="0">
                    <a:solidFill>
                      <a:srgbClr val="FF0000"/>
                    </a:solidFill>
                  </a:rPr>
                  <a:t>, for </a:t>
                </a:r>
                <a14:m>
                  <m:oMath xmlns:m="http://schemas.openxmlformats.org/officeDocument/2006/math">
                    <m:sSup>
                      <m:sSupPr>
                        <m:ctrlPr>
                          <a:rPr lang="en-US" sz="2400" b="1" i="1" dirty="0">
                            <a:solidFill>
                              <a:srgbClr val="FF0000"/>
                            </a:solidFill>
                            <a:latin typeface="Cambria Math" panose="02040503050406030204" pitchFamily="18" charset="0"/>
                            <a:ea typeface="Cambria Math" panose="02040503050406030204" pitchFamily="18" charset="0"/>
                          </a:rPr>
                        </m:ctrlPr>
                      </m:sSupPr>
                      <m:e>
                        <m:r>
                          <a:rPr lang="en-US" sz="2400" b="1" i="1" dirty="0">
                            <a:solidFill>
                              <a:srgbClr val="FF0000"/>
                            </a:solidFill>
                            <a:latin typeface="Cambria Math" panose="02040503050406030204" pitchFamily="18" charset="0"/>
                            <a:ea typeface="Cambria Math" panose="02040503050406030204" pitchFamily="18" charset="0"/>
                          </a:rPr>
                          <m:t>𝒂</m:t>
                        </m:r>
                      </m:e>
                      <m:sup>
                        <m:r>
                          <m:rPr>
                            <m:sty m:val="p"/>
                          </m:rPr>
                          <a:rPr lang="en-US" sz="2400" dirty="0">
                            <a:solidFill>
                              <a:srgbClr val="FF0000"/>
                            </a:solidFill>
                            <a:latin typeface="Cambria Math" panose="02040503050406030204" pitchFamily="18" charset="0"/>
                            <a:ea typeface="Cambria Math" panose="02040503050406030204" pitchFamily="18" charset="0"/>
                          </a:rPr>
                          <m:t>T</m:t>
                        </m:r>
                      </m:sup>
                    </m:sSup>
                    <m:r>
                      <a:rPr lang="en-US" sz="2400" b="1" i="1" dirty="0">
                        <a:solidFill>
                          <a:srgbClr val="FF0000"/>
                        </a:solidFill>
                        <a:latin typeface="Cambria Math" panose="02040503050406030204" pitchFamily="18" charset="0"/>
                      </a:rPr>
                      <m:t>𝒃</m:t>
                    </m:r>
                  </m:oMath>
                </a14:m>
                <a:r>
                  <a:rPr lang="en-US" sz="2400" dirty="0">
                    <a:solidFill>
                      <a:srgbClr val="FF0000"/>
                    </a:solidFill>
                  </a:rPr>
                  <a:t>  there are </a:t>
                </a:r>
                <a14:m>
                  <m:oMath xmlns:m="http://schemas.openxmlformats.org/officeDocument/2006/math">
                    <m:r>
                      <a:rPr lang="en-US" sz="2400" b="0" i="1" dirty="0" smtClean="0">
                        <a:solidFill>
                          <a:srgbClr val="FF0000"/>
                        </a:solidFill>
                        <a:latin typeface="Cambria Math" panose="02040503050406030204" pitchFamily="18" charset="0"/>
                        <a:ea typeface="Cambria Math" panose="02040503050406030204" pitchFamily="18" charset="0"/>
                      </a:rPr>
                      <m:t>𝑛</m:t>
                    </m:r>
                  </m:oMath>
                </a14:m>
                <a:r>
                  <a:rPr lang="en-US" sz="2400" dirty="0">
                    <a:solidFill>
                      <a:srgbClr val="FF0000"/>
                    </a:solidFill>
                  </a:rPr>
                  <a:t> multiplications and </a:t>
                </a:r>
                <a14:m>
                  <m:oMath xmlns:m="http://schemas.openxmlformats.org/officeDocument/2006/math">
                    <m:r>
                      <a:rPr lang="en-US" sz="2400" b="0" i="1" dirty="0" smtClean="0">
                        <a:solidFill>
                          <a:srgbClr val="FF0000"/>
                        </a:solidFill>
                        <a:latin typeface="Cambria Math" panose="02040503050406030204" pitchFamily="18" charset="0"/>
                        <a:ea typeface="Cambria Math" panose="02040503050406030204" pitchFamily="18" charset="0"/>
                      </a:rPr>
                      <m:t>𝑛</m:t>
                    </m:r>
                    <m:r>
                      <a:rPr lang="en-US" sz="2400" b="0" i="1" dirty="0" smtClean="0">
                        <a:solidFill>
                          <a:srgbClr val="FF0000"/>
                        </a:solidFill>
                        <a:latin typeface="Cambria Math" panose="02040503050406030204" pitchFamily="18" charset="0"/>
                        <a:ea typeface="Cambria Math" panose="02040503050406030204" pitchFamily="18" charset="0"/>
                      </a:rPr>
                      <m:t>−1 </m:t>
                    </m:r>
                  </m:oMath>
                </a14:m>
                <a:r>
                  <a:rPr lang="en-US" sz="2400" dirty="0">
                    <a:solidFill>
                      <a:srgbClr val="FF0000"/>
                    </a:solidFill>
                  </a:rPr>
                  <a:t> additions. </a:t>
                </a:r>
              </a:p>
              <a:p>
                <a:r>
                  <a:rPr lang="en-US" sz="2400" dirty="0"/>
                  <a:t>How quickly these operations can be carried out by a computer depends very much on the computer hardware and software, and the size of the vector.</a:t>
                </a:r>
              </a:p>
              <a:p>
                <a:r>
                  <a:rPr lang="en-US" sz="2400" dirty="0"/>
                  <a:t>In algorithm design, we should reduce the number of elementary operations (save time, save energy, and save $$$).</a:t>
                </a:r>
              </a:p>
              <a:p>
                <a:endParaRPr lang="en-US" sz="2400" dirty="0"/>
              </a:p>
              <a:p>
                <a:r>
                  <a:rPr lang="en-US" sz="2400" b="1" dirty="0"/>
                  <a:t>Note that in matrix (in the </a:t>
                </a:r>
                <a:r>
                  <a:rPr lang="en-US" sz="2400" b="1"/>
                  <a:t>next chapter), </a:t>
                </a:r>
                <a:r>
                  <a:rPr lang="en-US" sz="2400" b="1" dirty="0"/>
                  <a:t>we should carefully consider the computation orders. </a:t>
                </a:r>
              </a:p>
              <a:p>
                <a:endParaRPr lang="en-US" sz="24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4812" y="1266825"/>
                <a:ext cx="8334375" cy="5591175"/>
              </a:xfrm>
              <a:blipFill>
                <a:blip r:embed="rId2"/>
                <a:stretch>
                  <a:fillRect l="-950" t="-1527" r="-65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7941502" y="6236018"/>
            <a:ext cx="794640" cy="365125"/>
          </a:xfrm>
        </p:spPr>
        <p:txBody>
          <a:bodyPr/>
          <a:lstStyle/>
          <a:p>
            <a:r>
              <a:rPr lang="en-US" sz="2000" dirty="0"/>
              <a:t>P</a:t>
            </a:r>
            <a:fld id="{65AEA0F3-935C-47B9-9BC7-75622E5BCC0F}" type="slidenum">
              <a:rPr lang="en-US" sz="2000" smtClean="0"/>
              <a:t>94</a:t>
            </a:fld>
            <a:endParaRPr lang="en-US" sz="2000" dirty="0"/>
          </a:p>
        </p:txBody>
      </p:sp>
    </p:spTree>
    <p:extLst>
      <p:ext uri="{BB962C8B-B14F-4D97-AF65-F5344CB8AC3E}">
        <p14:creationId xmlns:p14="http://schemas.microsoft.com/office/powerpoint/2010/main" val="26389095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6EB835DB28344E872B5364F3160066" ma:contentTypeVersion="12" ma:contentTypeDescription="Create a new document." ma:contentTypeScope="" ma:versionID="026d3551298fbdfdc9bef0e52e826318">
  <xsd:schema xmlns:xsd="http://www.w3.org/2001/XMLSchema" xmlns:xs="http://www.w3.org/2001/XMLSchema" xmlns:p="http://schemas.microsoft.com/office/2006/metadata/properties" xmlns:ns3="ce9300e3-7e68-4b07-a308-8eafa4ac9c62" xmlns:ns4="db3d8467-d352-49a3-97d9-791e532c2ad9" targetNamespace="http://schemas.microsoft.com/office/2006/metadata/properties" ma:root="true" ma:fieldsID="a9524f9d35cf8b32da2e07098bf382a3" ns3:_="" ns4:_="">
    <xsd:import namespace="ce9300e3-7e68-4b07-a308-8eafa4ac9c62"/>
    <xsd:import namespace="db3d8467-d352-49a3-97d9-791e532c2ad9"/>
    <xsd:element name="properties">
      <xsd:complexType>
        <xsd:sequence>
          <xsd:element name="documentManagement">
            <xsd:complexType>
              <xsd:all>
                <xsd:element ref="ns3:SharedWithUser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9300e3-7e68-4b07-a308-8eafa4ac9c6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3d8467-d352-49a3-97d9-791e532c2ad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DDC763-E18B-4E41-AB3A-A431E2B5166D}">
  <ds:schemaRefs>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schemas.microsoft.com/office/2006/documentManagement/types"/>
    <ds:schemaRef ds:uri="db3d8467-d352-49a3-97d9-791e532c2ad9"/>
    <ds:schemaRef ds:uri="http://purl.org/dc/dcmitype/"/>
    <ds:schemaRef ds:uri="http://schemas.microsoft.com/office/infopath/2007/PartnerControls"/>
    <ds:schemaRef ds:uri="ce9300e3-7e68-4b07-a308-8eafa4ac9c62"/>
  </ds:schemaRefs>
</ds:datastoreItem>
</file>

<file path=customXml/itemProps2.xml><?xml version="1.0" encoding="utf-8"?>
<ds:datastoreItem xmlns:ds="http://schemas.openxmlformats.org/officeDocument/2006/customXml" ds:itemID="{974D0E10-60B2-49B9-8E69-017947B3A2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9300e3-7e68-4b07-a308-8eafa4ac9c62"/>
    <ds:schemaRef ds:uri="db3d8467-d352-49a3-97d9-791e532c2a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52F49D-ADB3-4113-AF60-ADEBF5A894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8516</TotalTime>
  <Words>12056</Words>
  <Application>Microsoft Office PowerPoint</Application>
  <PresentationFormat>On-screen Show (4:3)</PresentationFormat>
  <Paragraphs>811</Paragraphs>
  <Slides>94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Arial</vt:lpstr>
      <vt:lpstr>Calibri</vt:lpstr>
      <vt:lpstr>Calibri Light</vt:lpstr>
      <vt:lpstr>Cambria Math</vt:lpstr>
      <vt:lpstr>DengXian</vt:lpstr>
      <vt:lpstr>Helvetica</vt:lpstr>
      <vt:lpstr>MJXc-TeX-main-R</vt:lpstr>
      <vt:lpstr>Symbol</vt:lpstr>
      <vt:lpstr>Times New Roman</vt:lpstr>
      <vt:lpstr>Office Theme</vt:lpstr>
      <vt:lpstr>Vector</vt:lpstr>
      <vt:lpstr>Contents</vt:lpstr>
      <vt:lpstr>What is vector?</vt:lpstr>
      <vt:lpstr>What is vector?</vt:lpstr>
      <vt:lpstr>Vector notation</vt:lpstr>
      <vt:lpstr>Vector notation</vt:lpstr>
      <vt:lpstr>Vector notation</vt:lpstr>
      <vt:lpstr>Other notations (may be useful in senior year courses)</vt:lpstr>
      <vt:lpstr>Other notations (may be useful in senior year courses)</vt:lpstr>
      <vt:lpstr>Representation our real world data using vector  </vt:lpstr>
      <vt:lpstr>Representation our real world data using vector  </vt:lpstr>
      <vt:lpstr>Representation our real world data using vector  </vt:lpstr>
      <vt:lpstr>Representation our real world data using vector  </vt:lpstr>
      <vt:lpstr>Representation our real world data using vectors  </vt:lpstr>
      <vt:lpstr>Representation our real world data using vectors  </vt:lpstr>
      <vt:lpstr>Representation our real world data using vectors  </vt:lpstr>
      <vt:lpstr>Representation our real world data using vectors  </vt:lpstr>
      <vt:lpstr>Representation our real world data using vectors  </vt:lpstr>
      <vt:lpstr>Addition</vt:lpstr>
      <vt:lpstr>Addition</vt:lpstr>
      <vt:lpstr>Addition Graphical illustration</vt:lpstr>
      <vt:lpstr>Examples</vt:lpstr>
      <vt:lpstr>Examples</vt:lpstr>
      <vt:lpstr>Examples</vt:lpstr>
      <vt:lpstr>Examples</vt:lpstr>
      <vt:lpstr>Scalar Multiplication</vt:lpstr>
      <vt:lpstr>Scalar Multiplication</vt:lpstr>
      <vt:lpstr>Scalar Multiplication (Example)</vt:lpstr>
      <vt:lpstr>Scalar Multiplication (Example)</vt:lpstr>
      <vt:lpstr>Parallel Vector</vt:lpstr>
      <vt:lpstr>Example for parallel vectors</vt:lpstr>
      <vt:lpstr>Example for scalar multiplication and addition</vt:lpstr>
      <vt:lpstr>Example for scalar multiplication and addition</vt:lpstr>
      <vt:lpstr>Example for scalar multiplication and addition</vt:lpstr>
      <vt:lpstr>Linear combinations</vt:lpstr>
      <vt:lpstr>Special Linear combination</vt:lpstr>
      <vt:lpstr>Linear combination of  standard unit vectors.</vt:lpstr>
      <vt:lpstr>Examples</vt:lpstr>
      <vt:lpstr>Example</vt:lpstr>
      <vt:lpstr>Example</vt:lpstr>
      <vt:lpstr>Inner product</vt:lpstr>
      <vt:lpstr>Inner product</vt:lpstr>
      <vt:lpstr>Inner product</vt:lpstr>
      <vt:lpstr>Example</vt:lpstr>
      <vt:lpstr>Norm and Distance</vt:lpstr>
      <vt:lpstr>Norm and Distance</vt:lpstr>
      <vt:lpstr>Norm and Distance (distance)</vt:lpstr>
      <vt:lpstr>Norm and Distance (distance)</vt:lpstr>
      <vt:lpstr>Norm and Distance (example)</vt:lpstr>
      <vt:lpstr>Norm and Distance (example)</vt:lpstr>
      <vt:lpstr>Norm and Distance (example)</vt:lpstr>
      <vt:lpstr>Angle</vt:lpstr>
      <vt:lpstr>Angle</vt:lpstr>
      <vt:lpstr>Acute and obtuse angles</vt:lpstr>
      <vt:lpstr>Angle of unit vectors</vt:lpstr>
      <vt:lpstr>Examples</vt:lpstr>
      <vt:lpstr>Angle or Distance </vt:lpstr>
      <vt:lpstr>Linear function</vt:lpstr>
      <vt:lpstr>Linear function</vt:lpstr>
      <vt:lpstr>Linear function</vt:lpstr>
      <vt:lpstr>Linear function</vt:lpstr>
      <vt:lpstr>Approximation</vt:lpstr>
      <vt:lpstr>Linear Regression</vt:lpstr>
      <vt:lpstr>Linear Regression</vt:lpstr>
      <vt:lpstr>Linear Regression</vt:lpstr>
      <vt:lpstr>Linear Regression</vt:lpstr>
      <vt:lpstr>Clustering</vt:lpstr>
      <vt:lpstr>Clustering Applications</vt:lpstr>
      <vt:lpstr>Clustering</vt:lpstr>
      <vt:lpstr>K-mean </vt:lpstr>
      <vt:lpstr>Clustering</vt:lpstr>
      <vt:lpstr>Clustering</vt:lpstr>
      <vt:lpstr>K-mean </vt:lpstr>
      <vt:lpstr>K-mean </vt:lpstr>
      <vt:lpstr>K-mean </vt:lpstr>
      <vt:lpstr>Vector Space</vt:lpstr>
      <vt:lpstr>Vector Space</vt:lpstr>
      <vt:lpstr>Vector Space Example</vt:lpstr>
      <vt:lpstr>Vector Space Example</vt:lpstr>
      <vt:lpstr>Vector Space Example</vt:lpstr>
      <vt:lpstr>Vector Space Example</vt:lpstr>
      <vt:lpstr>Vector Space Example</vt:lpstr>
      <vt:lpstr>Linear Dependence and Linear Independence</vt:lpstr>
      <vt:lpstr>Linear Dependence and Linear Independence</vt:lpstr>
      <vt:lpstr>Linear Dependence and Linear Independence</vt:lpstr>
      <vt:lpstr>Linear Dependence and Linear Independence</vt:lpstr>
      <vt:lpstr>Linear Dependence and Linear Independence</vt:lpstr>
      <vt:lpstr>Linear combinations of linearly independent vectors</vt:lpstr>
      <vt:lpstr>Orthogonal and Orthonormal </vt:lpstr>
      <vt:lpstr>Orthogonal and Orthonormal </vt:lpstr>
      <vt:lpstr>Orthogonal and Orthonormal </vt:lpstr>
      <vt:lpstr>Orthogonal and Orthonormal </vt:lpstr>
      <vt:lpstr>Floating point operations  </vt:lpstr>
      <vt:lpstr>Flop counts and complexity</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EE1004</dc:title>
  <dc:creator>Andrew LEUNG</dc:creator>
  <cp:lastModifiedBy>Andrew LEUNG</cp:lastModifiedBy>
  <cp:revision>272</cp:revision>
  <dcterms:created xsi:type="dcterms:W3CDTF">2020-07-22T10:00:53Z</dcterms:created>
  <dcterms:modified xsi:type="dcterms:W3CDTF">2022-02-19T15:26:29Z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0x0101008F6EB835DB28344E872B5364F3160066</vt:lpwstr>
  </property>
</Properties>
</file>